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a919ad2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a919ad2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a919ad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6a919ad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6a919ad2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6a919ad2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59d5c3f7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59d5c3f7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59d5c3f7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59d5c3f7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9d5c3f7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59d5c3f7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59d5c3f7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59d5c3f75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59d5c3f7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59d5c3f7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59d5c3f7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59d5c3f7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59d5c3f75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59d5c3f75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58dc427e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58dc427e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59d5c3f75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59d5c3f75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59d5c3f75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459d5c3f75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59d5c3f75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59d5c3f75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8eee93f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8eee93f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6a71b594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6a71b594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a71b594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a71b594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6a71b594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6a71b594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a71b594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a71b594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a919ad2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a919ad2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a919ad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a919ad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0" y="82060"/>
            <a:ext cx="1034094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0" y="582924"/>
            <a:ext cx="9144000" cy="4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22208" y="665988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License Management</a:t>
            </a:r>
            <a:endParaRPr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443546" y="2692644"/>
            <a:ext cx="8520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Project Proposal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4174346" y="3124204"/>
            <a:ext cx="1059000" cy="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Visualising Blockchain                                             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00" y="1715650"/>
            <a:ext cx="4112876" cy="280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/>
          <p:nvPr/>
        </p:nvSpPr>
        <p:spPr>
          <a:xfrm>
            <a:off x="551656" y="14044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551656" y="212101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551656" y="283758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551656" y="35541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882425" y="13045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Blockchain, as name suggests is a chain of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blocks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896800" y="202321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First block, called genesis block always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contains null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895800" y="2738329"/>
            <a:ext cx="3121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Each consecutive block contains a bunch of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transactions, a hash for the block and the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hash of its preceding hash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895789" y="3464652"/>
            <a:ext cx="3121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Transactions may be encrypted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552530" y="41706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896663" y="4081152"/>
            <a:ext cx="3121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Hash values enable integrity checks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4612550" y="1318499"/>
            <a:ext cx="9597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Genesis block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#0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6603150" y="1841990"/>
            <a:ext cx="1133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Hash: ad89dfk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Previous hash: 0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4232750" y="2857375"/>
            <a:ext cx="1680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Hash: we56lop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Light"/>
                <a:ea typeface="Roboto Light"/>
                <a:cs typeface="Roboto Light"/>
                <a:sym typeface="Roboto Light"/>
              </a:rPr>
              <a:t>Previous hash: adk89dfk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650" y="3119325"/>
            <a:ext cx="246600" cy="2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275" y="3119325"/>
            <a:ext cx="246600" cy="2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50" y="3539275"/>
            <a:ext cx="246600" cy="2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550" y="2479350"/>
            <a:ext cx="246600" cy="2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650" y="2135638"/>
            <a:ext cx="246600" cy="2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2"/>
          <p:cNvCxnSpPr/>
          <p:nvPr/>
        </p:nvCxnSpPr>
        <p:spPr>
          <a:xfrm>
            <a:off x="4219813" y="1404425"/>
            <a:ext cx="0" cy="28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Visualising Blockchain                                             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 rotWithShape="1">
          <a:blip r:embed="rId3">
            <a:alphaModFix/>
          </a:blip>
          <a:srcRect b="7132"/>
          <a:stretch/>
        </p:blipFill>
        <p:spPr>
          <a:xfrm>
            <a:off x="562787" y="813525"/>
            <a:ext cx="8018425" cy="43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/>
          <p:nvPr/>
        </p:nvSpPr>
        <p:spPr>
          <a:xfrm>
            <a:off x="607675" y="4812600"/>
            <a:ext cx="1080900" cy="3309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 - Tier Block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3265612" y="180233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4380620" y="1171925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2945737" y="301715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5581202" y="1802351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3785620" y="4038834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5075069" y="4038830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5823854" y="3017156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4261050" y="2560703"/>
            <a:ext cx="621900" cy="621900"/>
          </a:xfrm>
          <a:prstGeom prst="ellipse">
            <a:avLst/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CM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87" name="Google Shape;287;p24"/>
          <p:cNvCxnSpPr>
            <a:stCxn id="286" idx="1"/>
          </p:cNvCxnSpPr>
          <p:nvPr/>
        </p:nvCxnSpPr>
        <p:spPr>
          <a:xfrm rot="10800000">
            <a:off x="3572425" y="2138778"/>
            <a:ext cx="779700" cy="5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24"/>
          <p:cNvSpPr txBox="1"/>
          <p:nvPr/>
        </p:nvSpPr>
        <p:spPr>
          <a:xfrm>
            <a:off x="3640013" y="19854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cxnSp>
        <p:nvCxnSpPr>
          <p:cNvPr id="289" name="Google Shape;289;p24"/>
          <p:cNvCxnSpPr>
            <a:stCxn id="286" idx="7"/>
            <a:endCxn id="282" idx="3"/>
          </p:cNvCxnSpPr>
          <p:nvPr/>
        </p:nvCxnSpPr>
        <p:spPr>
          <a:xfrm rot="10800000" flipH="1">
            <a:off x="4791875" y="2107278"/>
            <a:ext cx="844200" cy="5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24"/>
          <p:cNvSpPr txBox="1"/>
          <p:nvPr/>
        </p:nvSpPr>
        <p:spPr>
          <a:xfrm>
            <a:off x="5182238" y="19854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291" name="Google Shape;291;p24"/>
          <p:cNvCxnSpPr/>
          <p:nvPr/>
        </p:nvCxnSpPr>
        <p:spPr>
          <a:xfrm rot="10800000">
            <a:off x="4508850" y="15293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2" name="Google Shape;292;p24"/>
          <p:cNvCxnSpPr/>
          <p:nvPr/>
        </p:nvCxnSpPr>
        <p:spPr>
          <a:xfrm rot="10800000">
            <a:off x="4650350" y="15293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24"/>
          <p:cNvCxnSpPr>
            <a:stCxn id="286" idx="5"/>
            <a:endCxn id="285" idx="3"/>
          </p:cNvCxnSpPr>
          <p:nvPr/>
        </p:nvCxnSpPr>
        <p:spPr>
          <a:xfrm>
            <a:off x="4791875" y="3091528"/>
            <a:ext cx="10869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4"/>
          <p:cNvCxnSpPr>
            <a:endCxn id="285" idx="1"/>
          </p:cNvCxnSpPr>
          <p:nvPr/>
        </p:nvCxnSpPr>
        <p:spPr>
          <a:xfrm>
            <a:off x="4882983" y="2951882"/>
            <a:ext cx="995700" cy="1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5" name="Google Shape;295;p24"/>
          <p:cNvSpPr txBox="1"/>
          <p:nvPr/>
        </p:nvSpPr>
        <p:spPr>
          <a:xfrm>
            <a:off x="5460493" y="320089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296" name="Google Shape;296;p24"/>
          <p:cNvSpPr txBox="1"/>
          <p:nvPr/>
        </p:nvSpPr>
        <p:spPr>
          <a:xfrm>
            <a:off x="5470916" y="27752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cxnSp>
        <p:nvCxnSpPr>
          <p:cNvPr id="297" name="Google Shape;297;p24"/>
          <p:cNvCxnSpPr>
            <a:stCxn id="286" idx="4"/>
            <a:endCxn id="284" idx="2"/>
          </p:cNvCxnSpPr>
          <p:nvPr/>
        </p:nvCxnSpPr>
        <p:spPr>
          <a:xfrm>
            <a:off x="4572000" y="3182603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24"/>
          <p:cNvCxnSpPr>
            <a:endCxn id="284" idx="1"/>
          </p:cNvCxnSpPr>
          <p:nvPr/>
        </p:nvCxnSpPr>
        <p:spPr>
          <a:xfrm>
            <a:off x="4657699" y="31365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Google Shape;299;p24"/>
          <p:cNvCxnSpPr/>
          <p:nvPr/>
        </p:nvCxnSpPr>
        <p:spPr>
          <a:xfrm>
            <a:off x="4755849" y="31365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24"/>
          <p:cNvCxnSpPr/>
          <p:nvPr/>
        </p:nvCxnSpPr>
        <p:spPr>
          <a:xfrm>
            <a:off x="4791850" y="3033278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24"/>
          <p:cNvSpPr txBox="1"/>
          <p:nvPr/>
        </p:nvSpPr>
        <p:spPr>
          <a:xfrm>
            <a:off x="5220941" y="37619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302" name="Google Shape;302;p24"/>
          <p:cNvSpPr txBox="1"/>
          <p:nvPr/>
        </p:nvSpPr>
        <p:spPr>
          <a:xfrm>
            <a:off x="4789042" y="39979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303" name="Google Shape;303;p24"/>
          <p:cNvSpPr txBox="1"/>
          <p:nvPr/>
        </p:nvSpPr>
        <p:spPr>
          <a:xfrm>
            <a:off x="4888314" y="383043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304" name="Google Shape;304;p24"/>
          <p:cNvSpPr txBox="1"/>
          <p:nvPr/>
        </p:nvSpPr>
        <p:spPr>
          <a:xfrm>
            <a:off x="5035485" y="379235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305" name="Google Shape;305;p24"/>
          <p:cNvCxnSpPr>
            <a:stCxn id="286" idx="3"/>
            <a:endCxn id="283" idx="1"/>
          </p:cNvCxnSpPr>
          <p:nvPr/>
        </p:nvCxnSpPr>
        <p:spPr>
          <a:xfrm flipH="1">
            <a:off x="3840325" y="3091528"/>
            <a:ext cx="5118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24"/>
          <p:cNvCxnSpPr>
            <a:endCxn id="283" idx="0"/>
          </p:cNvCxnSpPr>
          <p:nvPr/>
        </p:nvCxnSpPr>
        <p:spPr>
          <a:xfrm flipH="1">
            <a:off x="3972820" y="3174834"/>
            <a:ext cx="476700" cy="8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4"/>
          <p:cNvCxnSpPr>
            <a:endCxn id="283" idx="7"/>
          </p:cNvCxnSpPr>
          <p:nvPr/>
        </p:nvCxnSpPr>
        <p:spPr>
          <a:xfrm flipH="1">
            <a:off x="4105191" y="3200160"/>
            <a:ext cx="461400" cy="8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24"/>
          <p:cNvSpPr txBox="1"/>
          <p:nvPr/>
        </p:nvSpPr>
        <p:spPr>
          <a:xfrm>
            <a:off x="3629788" y="38304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309" name="Google Shape;309;p24"/>
          <p:cNvSpPr txBox="1"/>
          <p:nvPr/>
        </p:nvSpPr>
        <p:spPr>
          <a:xfrm>
            <a:off x="3936338" y="36780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310" name="Google Shape;310;p24"/>
          <p:cNvSpPr txBox="1"/>
          <p:nvPr/>
        </p:nvSpPr>
        <p:spPr>
          <a:xfrm>
            <a:off x="4088738" y="39066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311" name="Google Shape;311;p24"/>
          <p:cNvCxnSpPr>
            <a:stCxn id="286" idx="2"/>
            <a:endCxn id="281" idx="0"/>
          </p:cNvCxnSpPr>
          <p:nvPr/>
        </p:nvCxnSpPr>
        <p:spPr>
          <a:xfrm flipH="1">
            <a:off x="3133050" y="2871653"/>
            <a:ext cx="112800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4"/>
          <p:cNvCxnSpPr>
            <a:endCxn id="281" idx="5"/>
          </p:cNvCxnSpPr>
          <p:nvPr/>
        </p:nvCxnSpPr>
        <p:spPr>
          <a:xfrm flipH="1">
            <a:off x="3265308" y="2979833"/>
            <a:ext cx="10869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4"/>
          <p:cNvCxnSpPr>
            <a:stCxn id="286" idx="2"/>
            <a:endCxn id="281" idx="6"/>
          </p:cNvCxnSpPr>
          <p:nvPr/>
        </p:nvCxnSpPr>
        <p:spPr>
          <a:xfrm flipH="1">
            <a:off x="3320250" y="2871653"/>
            <a:ext cx="940800" cy="3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4" name="Google Shape;314;p24"/>
          <p:cNvSpPr txBox="1"/>
          <p:nvPr/>
        </p:nvSpPr>
        <p:spPr>
          <a:xfrm>
            <a:off x="3065238" y="27426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315" name="Google Shape;315;p24"/>
          <p:cNvSpPr txBox="1"/>
          <p:nvPr/>
        </p:nvSpPr>
        <p:spPr>
          <a:xfrm>
            <a:off x="3300663" y="29036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316" name="Google Shape;316;p24"/>
          <p:cNvSpPr txBox="1"/>
          <p:nvPr/>
        </p:nvSpPr>
        <p:spPr>
          <a:xfrm>
            <a:off x="3116838" y="325611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does Miner do?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4" name="Google Shape;324;p25"/>
          <p:cNvSpPr/>
          <p:nvPr/>
        </p:nvSpPr>
        <p:spPr>
          <a:xfrm>
            <a:off x="551650" y="1599375"/>
            <a:ext cx="1467000" cy="38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Meditator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2645350" y="1599375"/>
            <a:ext cx="1467000" cy="386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Verifier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4739050" y="1599375"/>
            <a:ext cx="1467000" cy="386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Inventory Manager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6832750" y="1599375"/>
            <a:ext cx="1572300" cy="38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551650" y="1985475"/>
            <a:ext cx="1467000" cy="180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Facilitate transaction sharing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One-stop place for all licenses in network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2645350" y="1985475"/>
            <a:ext cx="1467000" cy="180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Verify validity of every transaction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Ensure integrity of blockchain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4739050" y="1985475"/>
            <a:ext cx="1467000" cy="1809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Record all available licenses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Deliver license details to users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6832750" y="1985475"/>
            <a:ext cx="1572300" cy="248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Dashboard for reporting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Consolidate license ownership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11125" lvl="0" indent="-111125" algn="l" rtl="0"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Char char="●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Show forecasts, suggestions, recommendations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Why Blockchain?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9" name="Google Shape;339;p26"/>
          <p:cNvSpPr/>
          <p:nvPr/>
        </p:nvSpPr>
        <p:spPr>
          <a:xfrm>
            <a:off x="1464175" y="1331988"/>
            <a:ext cx="1467000" cy="38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Ensure Safety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3557875" y="1331988"/>
            <a:ext cx="1467000" cy="386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Ensure Trust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5651575" y="1331988"/>
            <a:ext cx="1467000" cy="386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Ensure Privacy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1464175" y="1718088"/>
            <a:ext cx="1467000" cy="72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>
                <a:latin typeface="Roboto Light"/>
                <a:ea typeface="Roboto Light"/>
                <a:cs typeface="Roboto Light"/>
                <a:sym typeface="Roboto Light"/>
              </a:rPr>
              <a:t>Transactions encrypted and hashed</a:t>
            </a:r>
            <a:endParaRPr sz="11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3557875" y="1718088"/>
            <a:ext cx="1467000" cy="72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>
                <a:latin typeface="Roboto Light"/>
                <a:ea typeface="Roboto Light"/>
                <a:cs typeface="Roboto Light"/>
                <a:sym typeface="Roboto Light"/>
              </a:rPr>
              <a:t>Transactions cannot be tampered</a:t>
            </a:r>
            <a:endParaRPr sz="11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5651575" y="1718088"/>
            <a:ext cx="1467000" cy="72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Sharing only between buyer and seller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1464175" y="2701213"/>
            <a:ext cx="1467000" cy="38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Ensure Reliability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3557875" y="2701213"/>
            <a:ext cx="1467000" cy="386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Scalable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5651575" y="2701213"/>
            <a:ext cx="1467000" cy="386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Single-Solution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1464175" y="3087313"/>
            <a:ext cx="1467000" cy="72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>
                <a:latin typeface="Roboto Light"/>
                <a:ea typeface="Roboto Light"/>
                <a:cs typeface="Roboto Light"/>
                <a:sym typeface="Roboto Light"/>
              </a:rPr>
              <a:t>Miner verifies every shared transaction</a:t>
            </a:r>
            <a:endParaRPr sz="11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3557875" y="3087313"/>
            <a:ext cx="1467000" cy="724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8750" lvl="0" algn="l" rtl="0"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" sz="1100" dirty="0">
                <a:latin typeface="Roboto Light"/>
                <a:ea typeface="Roboto Light"/>
                <a:cs typeface="Roboto Light"/>
                <a:sym typeface="Roboto Light"/>
              </a:rPr>
              <a:t>Easily add/remove users in network</a:t>
            </a:r>
            <a:endParaRPr sz="11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5651575" y="3087324"/>
            <a:ext cx="1467000" cy="1210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Any user sharing data has access to their licenses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 txBox="1"/>
          <p:nvPr/>
        </p:nvSpPr>
        <p:spPr>
          <a:xfrm>
            <a:off x="311700" y="2079143"/>
            <a:ext cx="85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Digging Deeper</a:t>
            </a:r>
            <a:endParaRPr sz="5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8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Introducing Ledgers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708900" y="1356700"/>
            <a:ext cx="7726200" cy="12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1331675" y="882400"/>
            <a:ext cx="1059000" cy="1059000"/>
          </a:xfrm>
          <a:prstGeom prst="rect">
            <a:avLst/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8"/>
          <p:cNvSpPr/>
          <p:nvPr/>
        </p:nvSpPr>
        <p:spPr>
          <a:xfrm>
            <a:off x="4034150" y="882400"/>
            <a:ext cx="1059000" cy="1059000"/>
          </a:xfrm>
          <a:prstGeom prst="rect">
            <a:avLst/>
          </a:prstGeom>
          <a:solidFill>
            <a:srgbClr val="3D85C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6736625" y="882400"/>
            <a:ext cx="1059000" cy="1059000"/>
          </a:xfrm>
          <a:prstGeom prst="rect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8"/>
          <p:cNvSpPr txBox="1"/>
          <p:nvPr/>
        </p:nvSpPr>
        <p:spPr>
          <a:xfrm>
            <a:off x="1246504" y="1919239"/>
            <a:ext cx="2250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 ledger is a list of transactions – sale or purchase of software assets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3979001" y="1898875"/>
            <a:ext cx="1723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Each user has their own ledger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6659415" y="1897190"/>
            <a:ext cx="1723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can fill in sales – from active licenses in their software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640" y="1223363"/>
            <a:ext cx="377075" cy="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265" y="1223372"/>
            <a:ext cx="665460" cy="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475" y="1191265"/>
            <a:ext cx="441300" cy="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/>
          <p:nvPr/>
        </p:nvSpPr>
        <p:spPr>
          <a:xfrm>
            <a:off x="708900" y="3231900"/>
            <a:ext cx="7726200" cy="12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1331675" y="2757600"/>
            <a:ext cx="1059000" cy="1059000"/>
          </a:xfrm>
          <a:prstGeom prst="rect">
            <a:avLst/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4034150" y="2757600"/>
            <a:ext cx="1059000" cy="1059000"/>
          </a:xfrm>
          <a:prstGeom prst="rect">
            <a:avLst/>
          </a:prstGeom>
          <a:solidFill>
            <a:srgbClr val="3D85C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6736625" y="2757600"/>
            <a:ext cx="1059000" cy="1059000"/>
          </a:xfrm>
          <a:prstGeom prst="rect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"/>
          <p:cNvSpPr txBox="1"/>
          <p:nvPr/>
        </p:nvSpPr>
        <p:spPr>
          <a:xfrm>
            <a:off x="1246504" y="3794439"/>
            <a:ext cx="22500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Users do not have purchases – decentralized and not managed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3979001" y="3774075"/>
            <a:ext cx="1723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Without purchases, ledgers are incomplete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6659415" y="3772390"/>
            <a:ext cx="1723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interested in completing their ledgers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1331675" y="4586600"/>
            <a:ext cx="6463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FAQ: Why should users have sales in their ledgers?</a:t>
            </a:r>
            <a:endParaRPr>
              <a:solidFill>
                <a:srgbClr val="98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525" y="3066396"/>
            <a:ext cx="441300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100" y="3098575"/>
            <a:ext cx="377075" cy="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6925" y="3022225"/>
            <a:ext cx="518400" cy="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9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Ledgers: Initial Phase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4891887" y="183543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6006895" y="1205025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4572012" y="305025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7207477" y="1835451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411895" y="4071934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6701344" y="4071930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7450129" y="3050256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887325" y="2593803"/>
            <a:ext cx="621900" cy="621900"/>
          </a:xfrm>
          <a:prstGeom prst="ellipse">
            <a:avLst/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CM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0" name="Google Shape;400;p29"/>
          <p:cNvCxnSpPr>
            <a:stCxn id="399" idx="1"/>
          </p:cNvCxnSpPr>
          <p:nvPr/>
        </p:nvCxnSpPr>
        <p:spPr>
          <a:xfrm rot="10800000">
            <a:off x="5198700" y="2171878"/>
            <a:ext cx="779700" cy="5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29"/>
          <p:cNvSpPr txBox="1"/>
          <p:nvPr/>
        </p:nvSpPr>
        <p:spPr>
          <a:xfrm>
            <a:off x="5266288" y="20185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cxnSp>
        <p:nvCxnSpPr>
          <p:cNvPr id="402" name="Google Shape;402;p29"/>
          <p:cNvCxnSpPr>
            <a:stCxn id="399" idx="7"/>
            <a:endCxn id="395" idx="3"/>
          </p:cNvCxnSpPr>
          <p:nvPr/>
        </p:nvCxnSpPr>
        <p:spPr>
          <a:xfrm rot="10800000" flipH="1">
            <a:off x="6418150" y="2140378"/>
            <a:ext cx="844200" cy="5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29"/>
          <p:cNvSpPr txBox="1"/>
          <p:nvPr/>
        </p:nvSpPr>
        <p:spPr>
          <a:xfrm>
            <a:off x="6808513" y="20185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404" name="Google Shape;404;p29"/>
          <p:cNvCxnSpPr/>
          <p:nvPr/>
        </p:nvCxnSpPr>
        <p:spPr>
          <a:xfrm rot="10800000">
            <a:off x="6135125" y="15624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29"/>
          <p:cNvCxnSpPr/>
          <p:nvPr/>
        </p:nvCxnSpPr>
        <p:spPr>
          <a:xfrm rot="10800000">
            <a:off x="6276625" y="15624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29"/>
          <p:cNvCxnSpPr>
            <a:stCxn id="399" idx="5"/>
            <a:endCxn id="398" idx="3"/>
          </p:cNvCxnSpPr>
          <p:nvPr/>
        </p:nvCxnSpPr>
        <p:spPr>
          <a:xfrm>
            <a:off x="6418150" y="3124628"/>
            <a:ext cx="10869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29"/>
          <p:cNvCxnSpPr>
            <a:endCxn id="398" idx="1"/>
          </p:cNvCxnSpPr>
          <p:nvPr/>
        </p:nvCxnSpPr>
        <p:spPr>
          <a:xfrm>
            <a:off x="6509258" y="2984982"/>
            <a:ext cx="995700" cy="1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408;p29"/>
          <p:cNvSpPr txBox="1"/>
          <p:nvPr/>
        </p:nvSpPr>
        <p:spPr>
          <a:xfrm>
            <a:off x="7086768" y="323399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09" name="Google Shape;409;p29"/>
          <p:cNvSpPr txBox="1"/>
          <p:nvPr/>
        </p:nvSpPr>
        <p:spPr>
          <a:xfrm>
            <a:off x="7097191" y="28083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cxnSp>
        <p:nvCxnSpPr>
          <p:cNvPr id="410" name="Google Shape;410;p29"/>
          <p:cNvCxnSpPr>
            <a:stCxn id="399" idx="4"/>
            <a:endCxn id="397" idx="2"/>
          </p:cNvCxnSpPr>
          <p:nvPr/>
        </p:nvCxnSpPr>
        <p:spPr>
          <a:xfrm>
            <a:off x="6198275" y="3215703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29"/>
          <p:cNvCxnSpPr>
            <a:endCxn id="397" idx="1"/>
          </p:cNvCxnSpPr>
          <p:nvPr/>
        </p:nvCxnSpPr>
        <p:spPr>
          <a:xfrm>
            <a:off x="6283974" y="31696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29"/>
          <p:cNvCxnSpPr/>
          <p:nvPr/>
        </p:nvCxnSpPr>
        <p:spPr>
          <a:xfrm>
            <a:off x="6382124" y="31696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29"/>
          <p:cNvCxnSpPr/>
          <p:nvPr/>
        </p:nvCxnSpPr>
        <p:spPr>
          <a:xfrm>
            <a:off x="6418125" y="3066378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4" name="Google Shape;414;p29"/>
          <p:cNvSpPr txBox="1"/>
          <p:nvPr/>
        </p:nvSpPr>
        <p:spPr>
          <a:xfrm>
            <a:off x="6847216" y="37950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415" name="Google Shape;415;p29"/>
          <p:cNvSpPr txBox="1"/>
          <p:nvPr/>
        </p:nvSpPr>
        <p:spPr>
          <a:xfrm>
            <a:off x="6415317" y="40310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416" name="Google Shape;416;p29"/>
          <p:cNvSpPr txBox="1"/>
          <p:nvPr/>
        </p:nvSpPr>
        <p:spPr>
          <a:xfrm>
            <a:off x="6514589" y="386353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17" name="Google Shape;417;p29"/>
          <p:cNvSpPr txBox="1"/>
          <p:nvPr/>
        </p:nvSpPr>
        <p:spPr>
          <a:xfrm>
            <a:off x="6661760" y="382545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418" name="Google Shape;418;p29"/>
          <p:cNvCxnSpPr>
            <a:stCxn id="399" idx="3"/>
            <a:endCxn id="396" idx="1"/>
          </p:cNvCxnSpPr>
          <p:nvPr/>
        </p:nvCxnSpPr>
        <p:spPr>
          <a:xfrm flipH="1">
            <a:off x="5466600" y="3124628"/>
            <a:ext cx="5118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9"/>
          <p:cNvCxnSpPr>
            <a:endCxn id="396" idx="0"/>
          </p:cNvCxnSpPr>
          <p:nvPr/>
        </p:nvCxnSpPr>
        <p:spPr>
          <a:xfrm flipH="1">
            <a:off x="5599095" y="3207934"/>
            <a:ext cx="476700" cy="8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9"/>
          <p:cNvCxnSpPr>
            <a:endCxn id="396" idx="7"/>
          </p:cNvCxnSpPr>
          <p:nvPr/>
        </p:nvCxnSpPr>
        <p:spPr>
          <a:xfrm flipH="1">
            <a:off x="5731466" y="3233260"/>
            <a:ext cx="461400" cy="8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29"/>
          <p:cNvSpPr txBox="1"/>
          <p:nvPr/>
        </p:nvSpPr>
        <p:spPr>
          <a:xfrm>
            <a:off x="5256063" y="38635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422" name="Google Shape;422;p29"/>
          <p:cNvSpPr txBox="1"/>
          <p:nvPr/>
        </p:nvSpPr>
        <p:spPr>
          <a:xfrm>
            <a:off x="5562613" y="37111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23" name="Google Shape;423;p29"/>
          <p:cNvSpPr txBox="1"/>
          <p:nvPr/>
        </p:nvSpPr>
        <p:spPr>
          <a:xfrm>
            <a:off x="5715013" y="39397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424" name="Google Shape;424;p29"/>
          <p:cNvCxnSpPr>
            <a:stCxn id="399" idx="2"/>
            <a:endCxn id="394" idx="0"/>
          </p:cNvCxnSpPr>
          <p:nvPr/>
        </p:nvCxnSpPr>
        <p:spPr>
          <a:xfrm flipH="1">
            <a:off x="4759325" y="2904753"/>
            <a:ext cx="112800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9"/>
          <p:cNvCxnSpPr>
            <a:endCxn id="394" idx="5"/>
          </p:cNvCxnSpPr>
          <p:nvPr/>
        </p:nvCxnSpPr>
        <p:spPr>
          <a:xfrm flipH="1">
            <a:off x="4891583" y="3012933"/>
            <a:ext cx="10869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9"/>
          <p:cNvCxnSpPr>
            <a:stCxn id="399" idx="2"/>
            <a:endCxn id="394" idx="6"/>
          </p:cNvCxnSpPr>
          <p:nvPr/>
        </p:nvCxnSpPr>
        <p:spPr>
          <a:xfrm flipH="1">
            <a:off x="4946525" y="2904753"/>
            <a:ext cx="940800" cy="3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29"/>
          <p:cNvSpPr txBox="1"/>
          <p:nvPr/>
        </p:nvSpPr>
        <p:spPr>
          <a:xfrm>
            <a:off x="4691513" y="27757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28" name="Google Shape;428;p29"/>
          <p:cNvSpPr txBox="1"/>
          <p:nvPr/>
        </p:nvSpPr>
        <p:spPr>
          <a:xfrm>
            <a:off x="4926938" y="29367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429" name="Google Shape;429;p29"/>
          <p:cNvSpPr txBox="1"/>
          <p:nvPr/>
        </p:nvSpPr>
        <p:spPr>
          <a:xfrm>
            <a:off x="4743113" y="328921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430" name="Google Shape;430;p29"/>
          <p:cNvSpPr/>
          <p:nvPr/>
        </p:nvSpPr>
        <p:spPr>
          <a:xfrm>
            <a:off x="3873075" y="1557550"/>
            <a:ext cx="844200" cy="95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1" name="Google Shape;431;p29"/>
          <p:cNvCxnSpPr/>
          <p:nvPr/>
        </p:nvCxnSpPr>
        <p:spPr>
          <a:xfrm rot="10800000" flipH="1">
            <a:off x="4179375" y="167880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2" name="Google Shape;432;p29"/>
          <p:cNvSpPr txBox="1"/>
          <p:nvPr/>
        </p:nvSpPr>
        <p:spPr>
          <a:xfrm>
            <a:off x="3876948" y="17847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433" name="Google Shape;433;p29"/>
          <p:cNvSpPr txBox="1"/>
          <p:nvPr/>
        </p:nvSpPr>
        <p:spPr>
          <a:xfrm>
            <a:off x="4397463" y="151122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434" name="Google Shape;434;p29"/>
          <p:cNvSpPr txBox="1"/>
          <p:nvPr/>
        </p:nvSpPr>
        <p:spPr>
          <a:xfrm>
            <a:off x="4392128" y="20220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35" name="Google Shape;435;p29"/>
          <p:cNvSpPr txBox="1"/>
          <p:nvPr/>
        </p:nvSpPr>
        <p:spPr>
          <a:xfrm>
            <a:off x="4395157" y="22509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436" name="Google Shape;436;p29"/>
          <p:cNvSpPr txBox="1"/>
          <p:nvPr/>
        </p:nvSpPr>
        <p:spPr>
          <a:xfrm>
            <a:off x="4394280" y="177037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37" name="Google Shape;437;p29"/>
          <p:cNvSpPr txBox="1"/>
          <p:nvPr/>
        </p:nvSpPr>
        <p:spPr>
          <a:xfrm>
            <a:off x="3884959" y="225897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438" name="Google Shape;438;p29"/>
          <p:cNvSpPr txBox="1"/>
          <p:nvPr/>
        </p:nvSpPr>
        <p:spPr>
          <a:xfrm>
            <a:off x="3884877" y="20280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439" name="Google Shape;439;p29"/>
          <p:cNvSpPr txBox="1"/>
          <p:nvPr/>
        </p:nvSpPr>
        <p:spPr>
          <a:xfrm>
            <a:off x="3873063" y="15222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440" name="Google Shape;440;p29"/>
          <p:cNvCxnSpPr/>
          <p:nvPr/>
        </p:nvCxnSpPr>
        <p:spPr>
          <a:xfrm rot="10800000" flipH="1">
            <a:off x="4190405" y="1951521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9"/>
          <p:cNvCxnSpPr/>
          <p:nvPr/>
        </p:nvCxnSpPr>
        <p:spPr>
          <a:xfrm rot="10800000" flipH="1">
            <a:off x="4188383" y="2192162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9"/>
          <p:cNvCxnSpPr/>
          <p:nvPr/>
        </p:nvCxnSpPr>
        <p:spPr>
          <a:xfrm rot="10800000" flipH="1">
            <a:off x="4186361" y="2410743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29"/>
          <p:cNvSpPr/>
          <p:nvPr/>
        </p:nvSpPr>
        <p:spPr>
          <a:xfrm>
            <a:off x="7797525" y="1559388"/>
            <a:ext cx="844200" cy="95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4" name="Google Shape;444;p29"/>
          <p:cNvCxnSpPr/>
          <p:nvPr/>
        </p:nvCxnSpPr>
        <p:spPr>
          <a:xfrm rot="10800000" flipH="1">
            <a:off x="8103825" y="1680638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p29"/>
          <p:cNvSpPr txBox="1"/>
          <p:nvPr/>
        </p:nvSpPr>
        <p:spPr>
          <a:xfrm>
            <a:off x="7801398" y="178653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46" name="Google Shape;446;p29"/>
          <p:cNvSpPr txBox="1"/>
          <p:nvPr/>
        </p:nvSpPr>
        <p:spPr>
          <a:xfrm>
            <a:off x="8321913" y="151306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47" name="Google Shape;447;p29"/>
          <p:cNvSpPr txBox="1"/>
          <p:nvPr/>
        </p:nvSpPr>
        <p:spPr>
          <a:xfrm>
            <a:off x="8316578" y="202387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448" name="Google Shape;448;p29"/>
          <p:cNvSpPr txBox="1"/>
          <p:nvPr/>
        </p:nvSpPr>
        <p:spPr>
          <a:xfrm>
            <a:off x="8319607" y="225275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449" name="Google Shape;449;p29"/>
          <p:cNvSpPr txBox="1"/>
          <p:nvPr/>
        </p:nvSpPr>
        <p:spPr>
          <a:xfrm>
            <a:off x="8318730" y="177221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450" name="Google Shape;450;p29"/>
          <p:cNvSpPr txBox="1"/>
          <p:nvPr/>
        </p:nvSpPr>
        <p:spPr>
          <a:xfrm>
            <a:off x="7809409" y="226081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51" name="Google Shape;451;p29"/>
          <p:cNvSpPr txBox="1"/>
          <p:nvPr/>
        </p:nvSpPr>
        <p:spPr>
          <a:xfrm>
            <a:off x="7809327" y="202987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452" name="Google Shape;452;p29"/>
          <p:cNvSpPr txBox="1"/>
          <p:nvPr/>
        </p:nvSpPr>
        <p:spPr>
          <a:xfrm>
            <a:off x="7797513" y="152409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8114855" y="1953358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9"/>
          <p:cNvCxnSpPr/>
          <p:nvPr/>
        </p:nvCxnSpPr>
        <p:spPr>
          <a:xfrm rot="10800000" flipH="1">
            <a:off x="8112833" y="2193999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9"/>
          <p:cNvCxnSpPr/>
          <p:nvPr/>
        </p:nvCxnSpPr>
        <p:spPr>
          <a:xfrm rot="10800000" flipH="1">
            <a:off x="8110811" y="241258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6" name="Google Shape;456;p29"/>
          <p:cNvSpPr/>
          <p:nvPr/>
        </p:nvSpPr>
        <p:spPr>
          <a:xfrm>
            <a:off x="4993875" y="769075"/>
            <a:ext cx="844200" cy="513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29"/>
          <p:cNvCxnSpPr/>
          <p:nvPr/>
        </p:nvCxnSpPr>
        <p:spPr>
          <a:xfrm rot="10800000" flipH="1">
            <a:off x="5300175" y="890325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8" name="Google Shape;458;p29"/>
          <p:cNvSpPr txBox="1"/>
          <p:nvPr/>
        </p:nvSpPr>
        <p:spPr>
          <a:xfrm>
            <a:off x="4997748" y="99622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459" name="Google Shape;459;p29"/>
          <p:cNvSpPr txBox="1"/>
          <p:nvPr/>
        </p:nvSpPr>
        <p:spPr>
          <a:xfrm>
            <a:off x="5518263" y="72275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460" name="Google Shape;460;p29"/>
          <p:cNvSpPr txBox="1"/>
          <p:nvPr/>
        </p:nvSpPr>
        <p:spPr>
          <a:xfrm>
            <a:off x="5515080" y="9819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61" name="Google Shape;461;p29"/>
          <p:cNvSpPr txBox="1"/>
          <p:nvPr/>
        </p:nvSpPr>
        <p:spPr>
          <a:xfrm>
            <a:off x="4993863" y="73378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cxnSp>
        <p:nvCxnSpPr>
          <p:cNvPr id="462" name="Google Shape;462;p29"/>
          <p:cNvCxnSpPr/>
          <p:nvPr/>
        </p:nvCxnSpPr>
        <p:spPr>
          <a:xfrm rot="10800000" flipH="1">
            <a:off x="5311205" y="1163046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29"/>
          <p:cNvSpPr/>
          <p:nvPr/>
        </p:nvSpPr>
        <p:spPr>
          <a:xfrm>
            <a:off x="3789475" y="3639025"/>
            <a:ext cx="844200" cy="25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 txBox="1"/>
          <p:nvPr/>
        </p:nvSpPr>
        <p:spPr>
          <a:xfrm>
            <a:off x="3793348" y="356937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465" name="Google Shape;465;p29"/>
          <p:cNvSpPr txBox="1"/>
          <p:nvPr/>
        </p:nvSpPr>
        <p:spPr>
          <a:xfrm>
            <a:off x="4310680" y="357609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466" name="Google Shape;466;p29"/>
          <p:cNvCxnSpPr/>
          <p:nvPr/>
        </p:nvCxnSpPr>
        <p:spPr>
          <a:xfrm rot="10800000" flipH="1">
            <a:off x="4106805" y="3735181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7" name="Google Shape;467;p29"/>
          <p:cNvSpPr/>
          <p:nvPr/>
        </p:nvSpPr>
        <p:spPr>
          <a:xfrm>
            <a:off x="7875525" y="4320350"/>
            <a:ext cx="844200" cy="25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 txBox="1"/>
          <p:nvPr/>
        </p:nvSpPr>
        <p:spPr>
          <a:xfrm>
            <a:off x="7879398" y="425069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69" name="Google Shape;469;p29"/>
          <p:cNvSpPr txBox="1"/>
          <p:nvPr/>
        </p:nvSpPr>
        <p:spPr>
          <a:xfrm>
            <a:off x="8396730" y="4257421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cxnSp>
        <p:nvCxnSpPr>
          <p:cNvPr id="470" name="Google Shape;470;p29"/>
          <p:cNvCxnSpPr/>
          <p:nvPr/>
        </p:nvCxnSpPr>
        <p:spPr>
          <a:xfrm rot="10800000" flipH="1">
            <a:off x="8192855" y="4416506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29"/>
          <p:cNvSpPr/>
          <p:nvPr/>
        </p:nvSpPr>
        <p:spPr>
          <a:xfrm>
            <a:off x="7857650" y="2822425"/>
            <a:ext cx="844200" cy="76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2" name="Google Shape;472;p29"/>
          <p:cNvCxnSpPr/>
          <p:nvPr/>
        </p:nvCxnSpPr>
        <p:spPr>
          <a:xfrm rot="10800000" flipH="1">
            <a:off x="8163950" y="2943675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29"/>
          <p:cNvSpPr txBox="1"/>
          <p:nvPr/>
        </p:nvSpPr>
        <p:spPr>
          <a:xfrm>
            <a:off x="7861523" y="304957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474" name="Google Shape;474;p29"/>
          <p:cNvSpPr txBox="1"/>
          <p:nvPr/>
        </p:nvSpPr>
        <p:spPr>
          <a:xfrm>
            <a:off x="8382038" y="27761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475" name="Google Shape;475;p29"/>
          <p:cNvSpPr txBox="1"/>
          <p:nvPr/>
        </p:nvSpPr>
        <p:spPr>
          <a:xfrm>
            <a:off x="8376703" y="32869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476" name="Google Shape;476;p29"/>
          <p:cNvSpPr txBox="1"/>
          <p:nvPr/>
        </p:nvSpPr>
        <p:spPr>
          <a:xfrm>
            <a:off x="8378855" y="303525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477" name="Google Shape;477;p29"/>
          <p:cNvSpPr txBox="1"/>
          <p:nvPr/>
        </p:nvSpPr>
        <p:spPr>
          <a:xfrm>
            <a:off x="7869452" y="32929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478" name="Google Shape;478;p29"/>
          <p:cNvSpPr txBox="1"/>
          <p:nvPr/>
        </p:nvSpPr>
        <p:spPr>
          <a:xfrm>
            <a:off x="7857638" y="27871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479" name="Google Shape;479;p29"/>
          <p:cNvCxnSpPr/>
          <p:nvPr/>
        </p:nvCxnSpPr>
        <p:spPr>
          <a:xfrm rot="10800000" flipH="1">
            <a:off x="8174980" y="3216396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29"/>
          <p:cNvCxnSpPr/>
          <p:nvPr/>
        </p:nvCxnSpPr>
        <p:spPr>
          <a:xfrm rot="10800000" flipH="1">
            <a:off x="8172958" y="3457037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p29"/>
          <p:cNvSpPr/>
          <p:nvPr/>
        </p:nvSpPr>
        <p:spPr>
          <a:xfrm>
            <a:off x="4218725" y="4441675"/>
            <a:ext cx="844200" cy="25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551656" y="1328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551656" y="18372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555331" y="238808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555331" y="29522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 txBox="1"/>
          <p:nvPr/>
        </p:nvSpPr>
        <p:spPr>
          <a:xfrm>
            <a:off x="830550" y="1233635"/>
            <a:ext cx="2467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Each organization fills in the ledger with their sales data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7" name="Google Shape;487;p29"/>
          <p:cNvSpPr txBox="1"/>
          <p:nvPr/>
        </p:nvSpPr>
        <p:spPr>
          <a:xfrm>
            <a:off x="823450" y="1747272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Purchase data  missing – organizations interested in this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8" name="Google Shape;488;p29"/>
          <p:cNvSpPr txBox="1"/>
          <p:nvPr/>
        </p:nvSpPr>
        <p:spPr>
          <a:xfrm>
            <a:off x="835909" y="2281942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Goal is to complete the ledger with purchase data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 txBox="1"/>
          <p:nvPr/>
        </p:nvSpPr>
        <p:spPr>
          <a:xfrm>
            <a:off x="835900" y="2858456"/>
            <a:ext cx="24675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“--&gt;” Indicates a sale transaction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561026" y="3443251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 txBox="1"/>
          <p:nvPr/>
        </p:nvSpPr>
        <p:spPr>
          <a:xfrm>
            <a:off x="841604" y="3337108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“A --&gt; B” shows that “A” sold some licenses of their software to “B”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2" name="Google Shape;492;p29"/>
          <p:cNvSpPr/>
          <p:nvPr/>
        </p:nvSpPr>
        <p:spPr>
          <a:xfrm>
            <a:off x="563571" y="3966231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844148" y="3860088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In the initial phase, ledgers have only sale transactions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94" name="Google Shape;494;p29"/>
          <p:cNvCxnSpPr/>
          <p:nvPr/>
        </p:nvCxnSpPr>
        <p:spPr>
          <a:xfrm>
            <a:off x="3390831" y="1244380"/>
            <a:ext cx="0" cy="34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29"/>
          <p:cNvCxnSpPr>
            <a:stCxn id="393" idx="0"/>
          </p:cNvCxnSpPr>
          <p:nvPr/>
        </p:nvCxnSpPr>
        <p:spPr>
          <a:xfrm rot="10800000">
            <a:off x="5851195" y="923325"/>
            <a:ext cx="342900" cy="28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29"/>
          <p:cNvCxnSpPr>
            <a:endCxn id="452" idx="1"/>
          </p:cNvCxnSpPr>
          <p:nvPr/>
        </p:nvCxnSpPr>
        <p:spPr>
          <a:xfrm rot="10800000" flipH="1">
            <a:off x="7363713" y="1653097"/>
            <a:ext cx="433800" cy="18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29"/>
          <p:cNvCxnSpPr>
            <a:endCxn id="478" idx="1"/>
          </p:cNvCxnSpPr>
          <p:nvPr/>
        </p:nvCxnSpPr>
        <p:spPr>
          <a:xfrm rot="10800000" flipH="1">
            <a:off x="7617638" y="2916135"/>
            <a:ext cx="240000" cy="12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29"/>
          <p:cNvCxnSpPr>
            <a:endCxn id="468" idx="1"/>
          </p:cNvCxnSpPr>
          <p:nvPr/>
        </p:nvCxnSpPr>
        <p:spPr>
          <a:xfrm>
            <a:off x="7075698" y="4234497"/>
            <a:ext cx="803700" cy="14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29"/>
          <p:cNvCxnSpPr>
            <a:endCxn id="481" idx="3"/>
          </p:cNvCxnSpPr>
          <p:nvPr/>
        </p:nvCxnSpPr>
        <p:spPr>
          <a:xfrm flipH="1">
            <a:off x="5062925" y="4325275"/>
            <a:ext cx="348900" cy="24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9"/>
          <p:cNvCxnSpPr/>
          <p:nvPr/>
        </p:nvCxnSpPr>
        <p:spPr>
          <a:xfrm flipH="1">
            <a:off x="4451675" y="3248358"/>
            <a:ext cx="101400" cy="347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29"/>
          <p:cNvCxnSpPr/>
          <p:nvPr/>
        </p:nvCxnSpPr>
        <p:spPr>
          <a:xfrm rot="10800000">
            <a:off x="4711890" y="1674335"/>
            <a:ext cx="241500" cy="19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0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Completing the Ledger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0"/>
          <p:cNvSpPr/>
          <p:nvPr/>
        </p:nvSpPr>
        <p:spPr>
          <a:xfrm>
            <a:off x="551656" y="1328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 txBox="1"/>
          <p:nvPr/>
        </p:nvSpPr>
        <p:spPr>
          <a:xfrm>
            <a:off x="830550" y="1233625"/>
            <a:ext cx="4320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Blockchain to share purchase transactions with buyers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551656" y="1910809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/>
          <p:nvPr/>
        </p:nvSpPr>
        <p:spPr>
          <a:xfrm>
            <a:off x="830550" y="1816200"/>
            <a:ext cx="4485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Missing info in ledger filled from peers (other users) in network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551656" y="4339573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0"/>
          <p:cNvSpPr txBox="1"/>
          <p:nvPr/>
        </p:nvSpPr>
        <p:spPr>
          <a:xfrm>
            <a:off x="830550" y="4244964"/>
            <a:ext cx="44859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This is why ledgers contain both sales and purchases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15" name="Google Shape;515;p30"/>
          <p:cNvCxnSpPr/>
          <p:nvPr/>
        </p:nvCxnSpPr>
        <p:spPr>
          <a:xfrm>
            <a:off x="551500" y="2730325"/>
            <a:ext cx="68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30"/>
          <p:cNvSpPr/>
          <p:nvPr/>
        </p:nvSpPr>
        <p:spPr>
          <a:xfrm>
            <a:off x="893450" y="2664175"/>
            <a:ext cx="529500" cy="1323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0"/>
          <p:cNvSpPr txBox="1"/>
          <p:nvPr/>
        </p:nvSpPr>
        <p:spPr>
          <a:xfrm>
            <a:off x="382100" y="3006675"/>
            <a:ext cx="155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A participating user adds their sales transactions to blockchain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18" name="Google Shape;518;p30"/>
          <p:cNvSpPr/>
          <p:nvPr/>
        </p:nvSpPr>
        <p:spPr>
          <a:xfrm>
            <a:off x="2726100" y="2667107"/>
            <a:ext cx="529500" cy="1323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"/>
          <p:cNvSpPr txBox="1"/>
          <p:nvPr/>
        </p:nvSpPr>
        <p:spPr>
          <a:xfrm>
            <a:off x="2270200" y="3020650"/>
            <a:ext cx="13677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Miner verifies transactions, ensuring integrity of blockchain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30"/>
          <p:cNvSpPr/>
          <p:nvPr/>
        </p:nvSpPr>
        <p:spPr>
          <a:xfrm>
            <a:off x="4569780" y="2667095"/>
            <a:ext cx="529500" cy="1323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 txBox="1"/>
          <p:nvPr/>
        </p:nvSpPr>
        <p:spPr>
          <a:xfrm>
            <a:off x="4058430" y="3020625"/>
            <a:ext cx="155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Miner delivers each transaction to respective buyer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2" name="Google Shape;522;p30"/>
          <p:cNvSpPr/>
          <p:nvPr/>
        </p:nvSpPr>
        <p:spPr>
          <a:xfrm>
            <a:off x="6331553" y="2675205"/>
            <a:ext cx="529500" cy="1323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0"/>
          <p:cNvSpPr txBox="1"/>
          <p:nvPr/>
        </p:nvSpPr>
        <p:spPr>
          <a:xfrm>
            <a:off x="5820203" y="3017705"/>
            <a:ext cx="15522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Buyer adds received transactions to their ledger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4" name="Google Shape;524;p30"/>
          <p:cNvSpPr/>
          <p:nvPr/>
        </p:nvSpPr>
        <p:spPr>
          <a:xfrm>
            <a:off x="1853875" y="2500238"/>
            <a:ext cx="441300" cy="20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0"/>
          <p:cNvSpPr/>
          <p:nvPr/>
        </p:nvSpPr>
        <p:spPr>
          <a:xfrm>
            <a:off x="3656600" y="2507200"/>
            <a:ext cx="441300" cy="20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0"/>
          <p:cNvSpPr/>
          <p:nvPr/>
        </p:nvSpPr>
        <p:spPr>
          <a:xfrm>
            <a:off x="5494750" y="2504190"/>
            <a:ext cx="441300" cy="201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0"/>
          <p:cNvSpPr txBox="1"/>
          <p:nvPr/>
        </p:nvSpPr>
        <p:spPr>
          <a:xfrm>
            <a:off x="970700" y="2327654"/>
            <a:ext cx="375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2766550" y="2316621"/>
            <a:ext cx="375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0"/>
          <p:cNvSpPr txBox="1"/>
          <p:nvPr/>
        </p:nvSpPr>
        <p:spPr>
          <a:xfrm>
            <a:off x="4608825" y="2334853"/>
            <a:ext cx="375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0"/>
          <p:cNvSpPr txBox="1"/>
          <p:nvPr/>
        </p:nvSpPr>
        <p:spPr>
          <a:xfrm>
            <a:off x="6415565" y="2345883"/>
            <a:ext cx="3750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1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1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Completed Ledgers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4891887" y="183543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6006895" y="1205025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4572012" y="3050258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541" name="Google Shape;541;p31"/>
          <p:cNvSpPr/>
          <p:nvPr/>
        </p:nvSpPr>
        <p:spPr>
          <a:xfrm>
            <a:off x="7207477" y="1835451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5411895" y="4071934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543" name="Google Shape;543;p31"/>
          <p:cNvSpPr/>
          <p:nvPr/>
        </p:nvSpPr>
        <p:spPr>
          <a:xfrm>
            <a:off x="6701344" y="4071930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544" name="Google Shape;544;p31"/>
          <p:cNvSpPr/>
          <p:nvPr/>
        </p:nvSpPr>
        <p:spPr>
          <a:xfrm>
            <a:off x="7450129" y="3050256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545" name="Google Shape;545;p31"/>
          <p:cNvSpPr/>
          <p:nvPr/>
        </p:nvSpPr>
        <p:spPr>
          <a:xfrm>
            <a:off x="5887325" y="2593803"/>
            <a:ext cx="621900" cy="621900"/>
          </a:xfrm>
          <a:prstGeom prst="ellipse">
            <a:avLst/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CM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46" name="Google Shape;546;p31"/>
          <p:cNvCxnSpPr>
            <a:stCxn id="545" idx="1"/>
          </p:cNvCxnSpPr>
          <p:nvPr/>
        </p:nvCxnSpPr>
        <p:spPr>
          <a:xfrm rot="10800000">
            <a:off x="5198700" y="2171878"/>
            <a:ext cx="779700" cy="5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7" name="Google Shape;547;p31"/>
          <p:cNvSpPr txBox="1"/>
          <p:nvPr/>
        </p:nvSpPr>
        <p:spPr>
          <a:xfrm>
            <a:off x="5266288" y="20185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cxnSp>
        <p:nvCxnSpPr>
          <p:cNvPr id="548" name="Google Shape;548;p31"/>
          <p:cNvCxnSpPr>
            <a:stCxn id="545" idx="7"/>
            <a:endCxn id="541" idx="3"/>
          </p:cNvCxnSpPr>
          <p:nvPr/>
        </p:nvCxnSpPr>
        <p:spPr>
          <a:xfrm rot="10800000" flipH="1">
            <a:off x="6418150" y="2140378"/>
            <a:ext cx="844200" cy="5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31"/>
          <p:cNvSpPr txBox="1"/>
          <p:nvPr/>
        </p:nvSpPr>
        <p:spPr>
          <a:xfrm>
            <a:off x="6808513" y="201850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550" name="Google Shape;550;p31"/>
          <p:cNvCxnSpPr/>
          <p:nvPr/>
        </p:nvCxnSpPr>
        <p:spPr>
          <a:xfrm rot="10800000">
            <a:off x="6135125" y="15624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31"/>
          <p:cNvCxnSpPr/>
          <p:nvPr/>
        </p:nvCxnSpPr>
        <p:spPr>
          <a:xfrm rot="10800000">
            <a:off x="6276625" y="1562403"/>
            <a:ext cx="4200" cy="10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31"/>
          <p:cNvCxnSpPr>
            <a:stCxn id="545" idx="5"/>
            <a:endCxn id="544" idx="3"/>
          </p:cNvCxnSpPr>
          <p:nvPr/>
        </p:nvCxnSpPr>
        <p:spPr>
          <a:xfrm>
            <a:off x="6418150" y="3124628"/>
            <a:ext cx="10869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31"/>
          <p:cNvCxnSpPr>
            <a:endCxn id="544" idx="1"/>
          </p:cNvCxnSpPr>
          <p:nvPr/>
        </p:nvCxnSpPr>
        <p:spPr>
          <a:xfrm>
            <a:off x="6509258" y="2984982"/>
            <a:ext cx="995700" cy="11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4" name="Google Shape;554;p31"/>
          <p:cNvSpPr txBox="1"/>
          <p:nvPr/>
        </p:nvSpPr>
        <p:spPr>
          <a:xfrm>
            <a:off x="7086768" y="323399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55" name="Google Shape;555;p31"/>
          <p:cNvSpPr txBox="1"/>
          <p:nvPr/>
        </p:nvSpPr>
        <p:spPr>
          <a:xfrm>
            <a:off x="7097191" y="28083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cxnSp>
        <p:nvCxnSpPr>
          <p:cNvPr id="556" name="Google Shape;556;p31"/>
          <p:cNvCxnSpPr>
            <a:stCxn id="545" idx="4"/>
            <a:endCxn id="543" idx="2"/>
          </p:cNvCxnSpPr>
          <p:nvPr/>
        </p:nvCxnSpPr>
        <p:spPr>
          <a:xfrm>
            <a:off x="6198275" y="3215703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31"/>
          <p:cNvCxnSpPr>
            <a:endCxn id="543" idx="1"/>
          </p:cNvCxnSpPr>
          <p:nvPr/>
        </p:nvCxnSpPr>
        <p:spPr>
          <a:xfrm>
            <a:off x="6283974" y="31696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31"/>
          <p:cNvCxnSpPr/>
          <p:nvPr/>
        </p:nvCxnSpPr>
        <p:spPr>
          <a:xfrm>
            <a:off x="6382124" y="3169656"/>
            <a:ext cx="47220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31"/>
          <p:cNvCxnSpPr/>
          <p:nvPr/>
        </p:nvCxnSpPr>
        <p:spPr>
          <a:xfrm>
            <a:off x="6418125" y="3066378"/>
            <a:ext cx="503100" cy="10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" name="Google Shape;560;p31"/>
          <p:cNvSpPr txBox="1"/>
          <p:nvPr/>
        </p:nvSpPr>
        <p:spPr>
          <a:xfrm>
            <a:off x="6847216" y="37950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561" name="Google Shape;561;p31"/>
          <p:cNvSpPr txBox="1"/>
          <p:nvPr/>
        </p:nvSpPr>
        <p:spPr>
          <a:xfrm>
            <a:off x="6415317" y="40310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562" name="Google Shape;562;p31"/>
          <p:cNvSpPr txBox="1"/>
          <p:nvPr/>
        </p:nvSpPr>
        <p:spPr>
          <a:xfrm>
            <a:off x="6514589" y="386353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63" name="Google Shape;563;p31"/>
          <p:cNvSpPr txBox="1"/>
          <p:nvPr/>
        </p:nvSpPr>
        <p:spPr>
          <a:xfrm>
            <a:off x="6661760" y="382545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564" name="Google Shape;564;p31"/>
          <p:cNvCxnSpPr>
            <a:stCxn id="545" idx="3"/>
            <a:endCxn id="542" idx="1"/>
          </p:cNvCxnSpPr>
          <p:nvPr/>
        </p:nvCxnSpPr>
        <p:spPr>
          <a:xfrm flipH="1">
            <a:off x="5466600" y="3124628"/>
            <a:ext cx="5118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31"/>
          <p:cNvCxnSpPr>
            <a:endCxn id="542" idx="0"/>
          </p:cNvCxnSpPr>
          <p:nvPr/>
        </p:nvCxnSpPr>
        <p:spPr>
          <a:xfrm flipH="1">
            <a:off x="5599095" y="3207934"/>
            <a:ext cx="476700" cy="8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31"/>
          <p:cNvCxnSpPr>
            <a:endCxn id="542" idx="7"/>
          </p:cNvCxnSpPr>
          <p:nvPr/>
        </p:nvCxnSpPr>
        <p:spPr>
          <a:xfrm flipH="1">
            <a:off x="5731466" y="3233260"/>
            <a:ext cx="461400" cy="8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p31"/>
          <p:cNvSpPr txBox="1"/>
          <p:nvPr/>
        </p:nvSpPr>
        <p:spPr>
          <a:xfrm>
            <a:off x="5256063" y="38635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568" name="Google Shape;568;p31"/>
          <p:cNvSpPr txBox="1"/>
          <p:nvPr/>
        </p:nvSpPr>
        <p:spPr>
          <a:xfrm>
            <a:off x="5562613" y="37111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569" name="Google Shape;569;p31"/>
          <p:cNvSpPr txBox="1"/>
          <p:nvPr/>
        </p:nvSpPr>
        <p:spPr>
          <a:xfrm>
            <a:off x="5715013" y="39397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570" name="Google Shape;570;p31"/>
          <p:cNvCxnSpPr>
            <a:stCxn id="545" idx="2"/>
            <a:endCxn id="540" idx="0"/>
          </p:cNvCxnSpPr>
          <p:nvPr/>
        </p:nvCxnSpPr>
        <p:spPr>
          <a:xfrm flipH="1">
            <a:off x="4759325" y="2904753"/>
            <a:ext cx="112800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31"/>
          <p:cNvCxnSpPr>
            <a:endCxn id="540" idx="5"/>
          </p:cNvCxnSpPr>
          <p:nvPr/>
        </p:nvCxnSpPr>
        <p:spPr>
          <a:xfrm flipH="1">
            <a:off x="4891583" y="3012933"/>
            <a:ext cx="1086900" cy="3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31"/>
          <p:cNvCxnSpPr>
            <a:stCxn id="545" idx="2"/>
            <a:endCxn id="540" idx="6"/>
          </p:cNvCxnSpPr>
          <p:nvPr/>
        </p:nvCxnSpPr>
        <p:spPr>
          <a:xfrm flipH="1">
            <a:off x="4946525" y="2904753"/>
            <a:ext cx="940800" cy="32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31"/>
          <p:cNvSpPr txBox="1"/>
          <p:nvPr/>
        </p:nvSpPr>
        <p:spPr>
          <a:xfrm>
            <a:off x="4691513" y="27757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74" name="Google Shape;574;p31"/>
          <p:cNvSpPr txBox="1"/>
          <p:nvPr/>
        </p:nvSpPr>
        <p:spPr>
          <a:xfrm>
            <a:off x="4926938" y="29367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575" name="Google Shape;575;p31"/>
          <p:cNvSpPr txBox="1"/>
          <p:nvPr/>
        </p:nvSpPr>
        <p:spPr>
          <a:xfrm>
            <a:off x="4743113" y="328921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576" name="Google Shape;576;p31"/>
          <p:cNvSpPr/>
          <p:nvPr/>
        </p:nvSpPr>
        <p:spPr>
          <a:xfrm>
            <a:off x="3873075" y="1557550"/>
            <a:ext cx="844200" cy="89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31"/>
          <p:cNvCxnSpPr/>
          <p:nvPr/>
        </p:nvCxnSpPr>
        <p:spPr>
          <a:xfrm rot="10800000" flipH="1">
            <a:off x="4179375" y="167880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31"/>
          <p:cNvSpPr txBox="1"/>
          <p:nvPr/>
        </p:nvSpPr>
        <p:spPr>
          <a:xfrm>
            <a:off x="3876948" y="167541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579" name="Google Shape;579;p31"/>
          <p:cNvSpPr txBox="1"/>
          <p:nvPr/>
        </p:nvSpPr>
        <p:spPr>
          <a:xfrm>
            <a:off x="4397463" y="151122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580" name="Google Shape;580;p31"/>
          <p:cNvSpPr txBox="1"/>
          <p:nvPr/>
        </p:nvSpPr>
        <p:spPr>
          <a:xfrm>
            <a:off x="4392128" y="18245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581" name="Google Shape;581;p31"/>
          <p:cNvSpPr txBox="1"/>
          <p:nvPr/>
        </p:nvSpPr>
        <p:spPr>
          <a:xfrm>
            <a:off x="4395157" y="200926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582" name="Google Shape;582;p31"/>
          <p:cNvSpPr txBox="1"/>
          <p:nvPr/>
        </p:nvSpPr>
        <p:spPr>
          <a:xfrm>
            <a:off x="4394280" y="166108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83" name="Google Shape;583;p31"/>
          <p:cNvSpPr txBox="1"/>
          <p:nvPr/>
        </p:nvSpPr>
        <p:spPr>
          <a:xfrm>
            <a:off x="3884959" y="201732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584" name="Google Shape;584;p31"/>
          <p:cNvSpPr txBox="1"/>
          <p:nvPr/>
        </p:nvSpPr>
        <p:spPr>
          <a:xfrm>
            <a:off x="3884877" y="183050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585" name="Google Shape;585;p31"/>
          <p:cNvSpPr txBox="1"/>
          <p:nvPr/>
        </p:nvSpPr>
        <p:spPr>
          <a:xfrm>
            <a:off x="3873063" y="152226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586" name="Google Shape;586;p31"/>
          <p:cNvCxnSpPr/>
          <p:nvPr/>
        </p:nvCxnSpPr>
        <p:spPr>
          <a:xfrm rot="10800000" flipH="1">
            <a:off x="4190405" y="184223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31"/>
          <p:cNvCxnSpPr/>
          <p:nvPr/>
        </p:nvCxnSpPr>
        <p:spPr>
          <a:xfrm rot="10800000" flipH="1">
            <a:off x="4188383" y="199463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31"/>
          <p:cNvCxnSpPr/>
          <p:nvPr/>
        </p:nvCxnSpPr>
        <p:spPr>
          <a:xfrm rot="10800000" flipH="1">
            <a:off x="4186361" y="2169090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" name="Google Shape;589;p31"/>
          <p:cNvSpPr/>
          <p:nvPr/>
        </p:nvSpPr>
        <p:spPr>
          <a:xfrm>
            <a:off x="7797525" y="1559388"/>
            <a:ext cx="844200" cy="95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0" name="Google Shape;590;p31"/>
          <p:cNvCxnSpPr/>
          <p:nvPr/>
        </p:nvCxnSpPr>
        <p:spPr>
          <a:xfrm rot="10800000" flipH="1">
            <a:off x="8103825" y="1680638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1" name="Google Shape;591;p31"/>
          <p:cNvSpPr txBox="1"/>
          <p:nvPr/>
        </p:nvSpPr>
        <p:spPr>
          <a:xfrm>
            <a:off x="7801398" y="170932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92" name="Google Shape;592;p31"/>
          <p:cNvSpPr txBox="1"/>
          <p:nvPr/>
        </p:nvSpPr>
        <p:spPr>
          <a:xfrm>
            <a:off x="8321913" y="151306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593" name="Google Shape;593;p31"/>
          <p:cNvSpPr txBox="1"/>
          <p:nvPr/>
        </p:nvSpPr>
        <p:spPr>
          <a:xfrm>
            <a:off x="8316578" y="1880481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594" name="Google Shape;594;p31"/>
          <p:cNvSpPr txBox="1"/>
          <p:nvPr/>
        </p:nvSpPr>
        <p:spPr>
          <a:xfrm>
            <a:off x="8319607" y="205421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595" name="Google Shape;595;p31"/>
          <p:cNvSpPr txBox="1"/>
          <p:nvPr/>
        </p:nvSpPr>
        <p:spPr>
          <a:xfrm>
            <a:off x="8318730" y="1695001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596" name="Google Shape;596;p31"/>
          <p:cNvSpPr txBox="1"/>
          <p:nvPr/>
        </p:nvSpPr>
        <p:spPr>
          <a:xfrm>
            <a:off x="7809409" y="206227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97" name="Google Shape;597;p31"/>
          <p:cNvSpPr txBox="1"/>
          <p:nvPr/>
        </p:nvSpPr>
        <p:spPr>
          <a:xfrm>
            <a:off x="7809327" y="188648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598" name="Google Shape;598;p31"/>
          <p:cNvSpPr txBox="1"/>
          <p:nvPr/>
        </p:nvSpPr>
        <p:spPr>
          <a:xfrm>
            <a:off x="7797513" y="152409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cxnSp>
        <p:nvCxnSpPr>
          <p:cNvPr id="599" name="Google Shape;599;p31"/>
          <p:cNvCxnSpPr/>
          <p:nvPr/>
        </p:nvCxnSpPr>
        <p:spPr>
          <a:xfrm rot="10800000" flipH="1">
            <a:off x="8114855" y="1876147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31"/>
          <p:cNvCxnSpPr/>
          <p:nvPr/>
        </p:nvCxnSpPr>
        <p:spPr>
          <a:xfrm rot="10800000" flipH="1">
            <a:off x="8112833" y="2050607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31"/>
          <p:cNvCxnSpPr/>
          <p:nvPr/>
        </p:nvCxnSpPr>
        <p:spPr>
          <a:xfrm rot="10800000" flipH="1">
            <a:off x="8110811" y="2214038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31"/>
          <p:cNvSpPr/>
          <p:nvPr/>
        </p:nvSpPr>
        <p:spPr>
          <a:xfrm>
            <a:off x="3516600" y="2980400"/>
            <a:ext cx="844200" cy="62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1"/>
          <p:cNvSpPr txBox="1"/>
          <p:nvPr/>
        </p:nvSpPr>
        <p:spPr>
          <a:xfrm>
            <a:off x="3520473" y="291074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04" name="Google Shape;604;p31"/>
          <p:cNvSpPr txBox="1"/>
          <p:nvPr/>
        </p:nvSpPr>
        <p:spPr>
          <a:xfrm>
            <a:off x="4037805" y="2917471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605" name="Google Shape;605;p31"/>
          <p:cNvCxnSpPr/>
          <p:nvPr/>
        </p:nvCxnSpPr>
        <p:spPr>
          <a:xfrm rot="10800000" flipH="1">
            <a:off x="3833930" y="3076556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31"/>
          <p:cNvSpPr/>
          <p:nvPr/>
        </p:nvSpPr>
        <p:spPr>
          <a:xfrm>
            <a:off x="7857000" y="3984175"/>
            <a:ext cx="844200" cy="864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7860873" y="39145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08" name="Google Shape;608;p31"/>
          <p:cNvSpPr txBox="1"/>
          <p:nvPr/>
        </p:nvSpPr>
        <p:spPr>
          <a:xfrm>
            <a:off x="8378205" y="39212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cxnSp>
        <p:nvCxnSpPr>
          <p:cNvPr id="609" name="Google Shape;609;p31"/>
          <p:cNvCxnSpPr/>
          <p:nvPr/>
        </p:nvCxnSpPr>
        <p:spPr>
          <a:xfrm rot="10800000" flipH="1">
            <a:off x="8174330" y="4080331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31"/>
          <p:cNvSpPr/>
          <p:nvPr/>
        </p:nvSpPr>
        <p:spPr>
          <a:xfrm>
            <a:off x="7857650" y="2822425"/>
            <a:ext cx="844200" cy="864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1" name="Google Shape;611;p31"/>
          <p:cNvCxnSpPr/>
          <p:nvPr/>
        </p:nvCxnSpPr>
        <p:spPr>
          <a:xfrm rot="10800000" flipH="1">
            <a:off x="8163950" y="2943675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2" name="Google Shape;612;p31"/>
          <p:cNvSpPr txBox="1"/>
          <p:nvPr/>
        </p:nvSpPr>
        <p:spPr>
          <a:xfrm>
            <a:off x="7861523" y="29503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613" name="Google Shape;613;p31"/>
          <p:cNvSpPr txBox="1"/>
          <p:nvPr/>
        </p:nvSpPr>
        <p:spPr>
          <a:xfrm>
            <a:off x="8382038" y="27761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14" name="Google Shape;614;p31"/>
          <p:cNvSpPr txBox="1"/>
          <p:nvPr/>
        </p:nvSpPr>
        <p:spPr>
          <a:xfrm>
            <a:off x="8376703" y="311042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15" name="Google Shape;615;p31"/>
          <p:cNvSpPr txBox="1"/>
          <p:nvPr/>
        </p:nvSpPr>
        <p:spPr>
          <a:xfrm>
            <a:off x="8378855" y="293597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616" name="Google Shape;616;p31"/>
          <p:cNvSpPr txBox="1"/>
          <p:nvPr/>
        </p:nvSpPr>
        <p:spPr>
          <a:xfrm>
            <a:off x="7869452" y="311642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617" name="Google Shape;617;p31"/>
          <p:cNvSpPr txBox="1"/>
          <p:nvPr/>
        </p:nvSpPr>
        <p:spPr>
          <a:xfrm>
            <a:off x="7857638" y="278713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618" name="Google Shape;618;p31"/>
          <p:cNvCxnSpPr/>
          <p:nvPr/>
        </p:nvCxnSpPr>
        <p:spPr>
          <a:xfrm rot="10800000" flipH="1">
            <a:off x="8174980" y="3117124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9" name="Google Shape;619;p31"/>
          <p:cNvCxnSpPr/>
          <p:nvPr/>
        </p:nvCxnSpPr>
        <p:spPr>
          <a:xfrm rot="10800000" flipH="1">
            <a:off x="8172958" y="3280554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p31"/>
          <p:cNvSpPr/>
          <p:nvPr/>
        </p:nvSpPr>
        <p:spPr>
          <a:xfrm>
            <a:off x="4218725" y="4213075"/>
            <a:ext cx="844200" cy="544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1"/>
          <p:cNvSpPr txBox="1"/>
          <p:nvPr/>
        </p:nvSpPr>
        <p:spPr>
          <a:xfrm>
            <a:off x="4222598" y="41434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622" name="Google Shape;622;p31"/>
          <p:cNvSpPr txBox="1"/>
          <p:nvPr/>
        </p:nvSpPr>
        <p:spPr>
          <a:xfrm>
            <a:off x="4739930" y="41501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623" name="Google Shape;623;p31"/>
          <p:cNvSpPr/>
          <p:nvPr/>
        </p:nvSpPr>
        <p:spPr>
          <a:xfrm>
            <a:off x="4993875" y="769075"/>
            <a:ext cx="844200" cy="62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4" name="Google Shape;624;p31"/>
          <p:cNvCxnSpPr/>
          <p:nvPr/>
        </p:nvCxnSpPr>
        <p:spPr>
          <a:xfrm rot="10800000" flipH="1">
            <a:off x="5300175" y="890325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5" name="Google Shape;625;p31"/>
          <p:cNvSpPr txBox="1"/>
          <p:nvPr/>
        </p:nvSpPr>
        <p:spPr>
          <a:xfrm>
            <a:off x="4997748" y="8759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626" name="Google Shape;626;p31"/>
          <p:cNvSpPr txBox="1"/>
          <p:nvPr/>
        </p:nvSpPr>
        <p:spPr>
          <a:xfrm>
            <a:off x="5518263" y="72275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27" name="Google Shape;627;p31"/>
          <p:cNvSpPr txBox="1"/>
          <p:nvPr/>
        </p:nvSpPr>
        <p:spPr>
          <a:xfrm>
            <a:off x="5515080" y="86157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28" name="Google Shape;628;p31"/>
          <p:cNvSpPr txBox="1"/>
          <p:nvPr/>
        </p:nvSpPr>
        <p:spPr>
          <a:xfrm>
            <a:off x="4993863" y="733785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cxnSp>
        <p:nvCxnSpPr>
          <p:cNvPr id="629" name="Google Shape;629;p31"/>
          <p:cNvCxnSpPr/>
          <p:nvPr/>
        </p:nvCxnSpPr>
        <p:spPr>
          <a:xfrm rot="10800000" flipH="1">
            <a:off x="5311205" y="1042725"/>
            <a:ext cx="231600" cy="11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0" name="Google Shape;630;p31"/>
          <p:cNvSpPr txBox="1"/>
          <p:nvPr/>
        </p:nvSpPr>
        <p:spPr>
          <a:xfrm>
            <a:off x="8328615" y="222867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631" name="Google Shape;631;p31"/>
          <p:cNvSpPr txBox="1"/>
          <p:nvPr/>
        </p:nvSpPr>
        <p:spPr>
          <a:xfrm>
            <a:off x="7818417" y="223673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cxnSp>
        <p:nvCxnSpPr>
          <p:cNvPr id="632" name="Google Shape;632;p31"/>
          <p:cNvCxnSpPr/>
          <p:nvPr/>
        </p:nvCxnSpPr>
        <p:spPr>
          <a:xfrm rot="10800000">
            <a:off x="8063776" y="238755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31"/>
          <p:cNvSpPr txBox="1"/>
          <p:nvPr/>
        </p:nvSpPr>
        <p:spPr>
          <a:xfrm>
            <a:off x="4997748" y="10283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634" name="Google Shape;634;p31"/>
          <p:cNvSpPr txBox="1"/>
          <p:nvPr/>
        </p:nvSpPr>
        <p:spPr>
          <a:xfrm>
            <a:off x="5515080" y="101397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635" name="Google Shape;635;p31"/>
          <p:cNvSpPr txBox="1"/>
          <p:nvPr/>
        </p:nvSpPr>
        <p:spPr>
          <a:xfrm>
            <a:off x="5006756" y="1180704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636" name="Google Shape;636;p31"/>
          <p:cNvSpPr txBox="1"/>
          <p:nvPr/>
        </p:nvSpPr>
        <p:spPr>
          <a:xfrm>
            <a:off x="5524088" y="1166379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cxnSp>
        <p:nvCxnSpPr>
          <p:cNvPr id="637" name="Google Shape;637;p31"/>
          <p:cNvCxnSpPr/>
          <p:nvPr/>
        </p:nvCxnSpPr>
        <p:spPr>
          <a:xfrm rot="10800000">
            <a:off x="5244376" y="119041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31"/>
          <p:cNvCxnSpPr/>
          <p:nvPr/>
        </p:nvCxnSpPr>
        <p:spPr>
          <a:xfrm rot="10800000">
            <a:off x="5253384" y="134281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9" name="Google Shape;639;p31"/>
          <p:cNvSpPr txBox="1"/>
          <p:nvPr/>
        </p:nvSpPr>
        <p:spPr>
          <a:xfrm>
            <a:off x="4395157" y="2183730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640" name="Google Shape;640;p31"/>
          <p:cNvSpPr txBox="1"/>
          <p:nvPr/>
        </p:nvSpPr>
        <p:spPr>
          <a:xfrm>
            <a:off x="3884959" y="2191783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cxnSp>
        <p:nvCxnSpPr>
          <p:cNvPr id="641" name="Google Shape;641;p31"/>
          <p:cNvCxnSpPr/>
          <p:nvPr/>
        </p:nvCxnSpPr>
        <p:spPr>
          <a:xfrm rot="10800000">
            <a:off x="4144485" y="235446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1"/>
          <p:cNvSpPr txBox="1"/>
          <p:nvPr/>
        </p:nvSpPr>
        <p:spPr>
          <a:xfrm>
            <a:off x="8376703" y="327385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643" name="Google Shape;643;p31"/>
          <p:cNvSpPr txBox="1"/>
          <p:nvPr/>
        </p:nvSpPr>
        <p:spPr>
          <a:xfrm>
            <a:off x="7869452" y="327985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644" name="Google Shape;644;p31"/>
          <p:cNvCxnSpPr/>
          <p:nvPr/>
        </p:nvCxnSpPr>
        <p:spPr>
          <a:xfrm rot="10800000">
            <a:off x="8138965" y="344332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31"/>
          <p:cNvCxnSpPr/>
          <p:nvPr/>
        </p:nvCxnSpPr>
        <p:spPr>
          <a:xfrm rot="10800000">
            <a:off x="8151006" y="3595720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6" name="Google Shape;646;p31"/>
          <p:cNvSpPr txBox="1"/>
          <p:nvPr/>
        </p:nvSpPr>
        <p:spPr>
          <a:xfrm>
            <a:off x="7878460" y="342122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647" name="Google Shape;647;p31"/>
          <p:cNvSpPr txBox="1"/>
          <p:nvPr/>
        </p:nvSpPr>
        <p:spPr>
          <a:xfrm>
            <a:off x="8374681" y="342524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48" name="Google Shape;648;p31"/>
          <p:cNvSpPr txBox="1"/>
          <p:nvPr/>
        </p:nvSpPr>
        <p:spPr>
          <a:xfrm>
            <a:off x="7860873" y="40669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49" name="Google Shape;649;p31"/>
          <p:cNvSpPr txBox="1"/>
          <p:nvPr/>
        </p:nvSpPr>
        <p:spPr>
          <a:xfrm>
            <a:off x="8378205" y="40736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</a:t>
            </a:r>
            <a:endParaRPr sz="1000"/>
          </a:p>
        </p:txBody>
      </p:sp>
      <p:sp>
        <p:nvSpPr>
          <p:cNvPr id="650" name="Google Shape;650;p31"/>
          <p:cNvSpPr txBox="1"/>
          <p:nvPr/>
        </p:nvSpPr>
        <p:spPr>
          <a:xfrm>
            <a:off x="7860873" y="42193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51" name="Google Shape;651;p31"/>
          <p:cNvSpPr txBox="1"/>
          <p:nvPr/>
        </p:nvSpPr>
        <p:spPr>
          <a:xfrm>
            <a:off x="8378205" y="42260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652" name="Google Shape;652;p31"/>
          <p:cNvSpPr txBox="1"/>
          <p:nvPr/>
        </p:nvSpPr>
        <p:spPr>
          <a:xfrm>
            <a:off x="7860873" y="43717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53" name="Google Shape;653;p31"/>
          <p:cNvSpPr txBox="1"/>
          <p:nvPr/>
        </p:nvSpPr>
        <p:spPr>
          <a:xfrm>
            <a:off x="8378205" y="43784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654" name="Google Shape;654;p31"/>
          <p:cNvSpPr txBox="1"/>
          <p:nvPr/>
        </p:nvSpPr>
        <p:spPr>
          <a:xfrm>
            <a:off x="7860873" y="45241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sp>
        <p:nvSpPr>
          <p:cNvPr id="655" name="Google Shape;655;p31"/>
          <p:cNvSpPr txBox="1"/>
          <p:nvPr/>
        </p:nvSpPr>
        <p:spPr>
          <a:xfrm>
            <a:off x="8378205" y="45308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656" name="Google Shape;656;p31"/>
          <p:cNvCxnSpPr/>
          <p:nvPr/>
        </p:nvCxnSpPr>
        <p:spPr>
          <a:xfrm rot="10800000">
            <a:off x="8137954" y="4237399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31"/>
          <p:cNvCxnSpPr/>
          <p:nvPr/>
        </p:nvCxnSpPr>
        <p:spPr>
          <a:xfrm rot="10800000">
            <a:off x="8147973" y="438878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31"/>
          <p:cNvCxnSpPr/>
          <p:nvPr/>
        </p:nvCxnSpPr>
        <p:spPr>
          <a:xfrm rot="10800000">
            <a:off x="8147973" y="455221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31"/>
          <p:cNvCxnSpPr/>
          <p:nvPr/>
        </p:nvCxnSpPr>
        <p:spPr>
          <a:xfrm rot="10800000">
            <a:off x="8159003" y="469358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31"/>
          <p:cNvCxnSpPr/>
          <p:nvPr/>
        </p:nvCxnSpPr>
        <p:spPr>
          <a:xfrm rot="10800000">
            <a:off x="4479342" y="432361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" name="Google Shape;661;p31"/>
          <p:cNvSpPr txBox="1"/>
          <p:nvPr/>
        </p:nvSpPr>
        <p:spPr>
          <a:xfrm>
            <a:off x="4222598" y="42958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662" name="Google Shape;662;p31"/>
          <p:cNvSpPr txBox="1"/>
          <p:nvPr/>
        </p:nvSpPr>
        <p:spPr>
          <a:xfrm>
            <a:off x="4739930" y="430254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cxnSp>
        <p:nvCxnSpPr>
          <p:cNvPr id="663" name="Google Shape;663;p31"/>
          <p:cNvCxnSpPr/>
          <p:nvPr/>
        </p:nvCxnSpPr>
        <p:spPr>
          <a:xfrm rot="10800000">
            <a:off x="4479342" y="447601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31"/>
          <p:cNvSpPr txBox="1"/>
          <p:nvPr/>
        </p:nvSpPr>
        <p:spPr>
          <a:xfrm>
            <a:off x="4220576" y="445925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</a:t>
            </a:r>
            <a:endParaRPr sz="1000"/>
          </a:p>
        </p:txBody>
      </p:sp>
      <p:sp>
        <p:nvSpPr>
          <p:cNvPr id="665" name="Google Shape;665;p31"/>
          <p:cNvSpPr txBox="1"/>
          <p:nvPr/>
        </p:nvSpPr>
        <p:spPr>
          <a:xfrm>
            <a:off x="4737907" y="4465976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</a:t>
            </a:r>
            <a:endParaRPr sz="1000"/>
          </a:p>
        </p:txBody>
      </p:sp>
      <p:cxnSp>
        <p:nvCxnSpPr>
          <p:cNvPr id="666" name="Google Shape;666;p31"/>
          <p:cNvCxnSpPr/>
          <p:nvPr/>
        </p:nvCxnSpPr>
        <p:spPr>
          <a:xfrm rot="10800000">
            <a:off x="4477320" y="463944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31"/>
          <p:cNvCxnSpPr/>
          <p:nvPr/>
        </p:nvCxnSpPr>
        <p:spPr>
          <a:xfrm rot="10800000">
            <a:off x="3813581" y="336509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31"/>
          <p:cNvCxnSpPr/>
          <p:nvPr/>
        </p:nvCxnSpPr>
        <p:spPr>
          <a:xfrm rot="10800000">
            <a:off x="3813581" y="322372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31"/>
          <p:cNvCxnSpPr/>
          <p:nvPr/>
        </p:nvCxnSpPr>
        <p:spPr>
          <a:xfrm rot="10800000">
            <a:off x="3813581" y="3517498"/>
            <a:ext cx="26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31"/>
          <p:cNvSpPr txBox="1"/>
          <p:nvPr/>
        </p:nvSpPr>
        <p:spPr>
          <a:xfrm>
            <a:off x="3520473" y="306314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71" name="Google Shape;671;p31"/>
          <p:cNvSpPr txBox="1"/>
          <p:nvPr/>
        </p:nvSpPr>
        <p:spPr>
          <a:xfrm>
            <a:off x="3520473" y="3215547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72" name="Google Shape;672;p31"/>
          <p:cNvSpPr txBox="1"/>
          <p:nvPr/>
        </p:nvSpPr>
        <p:spPr>
          <a:xfrm>
            <a:off x="3520473" y="3346898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</a:t>
            </a:r>
            <a:endParaRPr sz="1000"/>
          </a:p>
        </p:txBody>
      </p:sp>
      <p:sp>
        <p:nvSpPr>
          <p:cNvPr id="673" name="Google Shape;673;p31"/>
          <p:cNvSpPr txBox="1"/>
          <p:nvPr/>
        </p:nvSpPr>
        <p:spPr>
          <a:xfrm>
            <a:off x="4037805" y="304882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</a:t>
            </a:r>
            <a:endParaRPr sz="1000"/>
          </a:p>
        </p:txBody>
      </p:sp>
      <p:sp>
        <p:nvSpPr>
          <p:cNvPr id="674" name="Google Shape;674;p31"/>
          <p:cNvSpPr txBox="1"/>
          <p:nvPr/>
        </p:nvSpPr>
        <p:spPr>
          <a:xfrm>
            <a:off x="4037805" y="319019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endParaRPr sz="1000"/>
          </a:p>
        </p:txBody>
      </p:sp>
      <p:sp>
        <p:nvSpPr>
          <p:cNvPr id="675" name="Google Shape;675;p31"/>
          <p:cNvSpPr txBox="1"/>
          <p:nvPr/>
        </p:nvSpPr>
        <p:spPr>
          <a:xfrm>
            <a:off x="4037805" y="3342592"/>
            <a:ext cx="31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endParaRPr sz="1000"/>
          </a:p>
        </p:txBody>
      </p:sp>
      <p:sp>
        <p:nvSpPr>
          <p:cNvPr id="676" name="Google Shape;676;p31"/>
          <p:cNvSpPr/>
          <p:nvPr/>
        </p:nvSpPr>
        <p:spPr>
          <a:xfrm>
            <a:off x="551656" y="1328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551656" y="18372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555331" y="238808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555331" y="285400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1"/>
          <p:cNvSpPr txBox="1"/>
          <p:nvPr/>
        </p:nvSpPr>
        <p:spPr>
          <a:xfrm>
            <a:off x="830550" y="1233635"/>
            <a:ext cx="2467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Every company has added their purchase info to blockchain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1" name="Google Shape;681;p31"/>
          <p:cNvSpPr txBox="1"/>
          <p:nvPr/>
        </p:nvSpPr>
        <p:spPr>
          <a:xfrm>
            <a:off x="823450" y="1747272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Blockchain miner has delivered data to buyers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2" name="Google Shape;682;p31"/>
          <p:cNvSpPr txBox="1"/>
          <p:nvPr/>
        </p:nvSpPr>
        <p:spPr>
          <a:xfrm>
            <a:off x="835909" y="2281942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Buyers’ and sellers’ data are now in sync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3" name="Google Shape;683;p31"/>
          <p:cNvSpPr txBox="1"/>
          <p:nvPr/>
        </p:nvSpPr>
        <p:spPr>
          <a:xfrm>
            <a:off x="835900" y="2760183"/>
            <a:ext cx="24675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Each recorded sale “A --&gt; B” of seller A has a copy “B &lt;-- A”, received by buyer B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4" name="Google Shape;684;p31"/>
          <p:cNvSpPr/>
          <p:nvPr/>
        </p:nvSpPr>
        <p:spPr>
          <a:xfrm>
            <a:off x="561026" y="358361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1"/>
          <p:cNvSpPr txBox="1"/>
          <p:nvPr/>
        </p:nvSpPr>
        <p:spPr>
          <a:xfrm>
            <a:off x="841604" y="3477466"/>
            <a:ext cx="2467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Each transaction </a:t>
            </a:r>
            <a:r>
              <a:rPr lang="en-US" sz="1200" dirty="0">
                <a:latin typeface="Roboto Light"/>
                <a:ea typeface="Roboto Light"/>
                <a:cs typeface="Roboto Light"/>
                <a:sym typeface="Roboto Light"/>
              </a:rPr>
              <a:t>is part of: </a:t>
            </a:r>
            <a:r>
              <a:rPr lang="en" sz="1200" dirty="0">
                <a:latin typeface="Roboto Light"/>
                <a:ea typeface="Roboto Light"/>
                <a:cs typeface="Roboto Light"/>
                <a:sym typeface="Roboto Light"/>
              </a:rPr>
              <a:t>seller’s ledger, blockchain and buyer’s ledger</a:t>
            </a:r>
            <a:endParaRPr sz="12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563571" y="416174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1"/>
          <p:cNvSpPr txBox="1"/>
          <p:nvPr/>
        </p:nvSpPr>
        <p:spPr>
          <a:xfrm>
            <a:off x="844150" y="4088700"/>
            <a:ext cx="22392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“A --&gt; B” - a record of sale from A to B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“B &lt;-- A” - a record of purchase by B from A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88" name="Google Shape;688;p31"/>
          <p:cNvCxnSpPr/>
          <p:nvPr/>
        </p:nvCxnSpPr>
        <p:spPr>
          <a:xfrm>
            <a:off x="3390831" y="1244380"/>
            <a:ext cx="0" cy="34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1"/>
          <p:cNvCxnSpPr/>
          <p:nvPr/>
        </p:nvCxnSpPr>
        <p:spPr>
          <a:xfrm rot="10800000">
            <a:off x="5851195" y="923325"/>
            <a:ext cx="342900" cy="28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31"/>
          <p:cNvCxnSpPr/>
          <p:nvPr/>
        </p:nvCxnSpPr>
        <p:spPr>
          <a:xfrm rot="10800000">
            <a:off x="4711890" y="1674335"/>
            <a:ext cx="241500" cy="19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31"/>
          <p:cNvCxnSpPr/>
          <p:nvPr/>
        </p:nvCxnSpPr>
        <p:spPr>
          <a:xfrm rot="10800000" flipH="1">
            <a:off x="7363713" y="1653097"/>
            <a:ext cx="433800" cy="18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2" name="Google Shape;692;p31"/>
          <p:cNvCxnSpPr/>
          <p:nvPr/>
        </p:nvCxnSpPr>
        <p:spPr>
          <a:xfrm rot="10800000" flipH="1">
            <a:off x="7617638" y="2916135"/>
            <a:ext cx="240000" cy="12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3" name="Google Shape;693;p31"/>
          <p:cNvCxnSpPr/>
          <p:nvPr/>
        </p:nvCxnSpPr>
        <p:spPr>
          <a:xfrm>
            <a:off x="7075698" y="4234497"/>
            <a:ext cx="803700" cy="14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4" name="Google Shape;694;p31"/>
          <p:cNvCxnSpPr/>
          <p:nvPr/>
        </p:nvCxnSpPr>
        <p:spPr>
          <a:xfrm flipH="1">
            <a:off x="5062925" y="4325275"/>
            <a:ext cx="348900" cy="24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31"/>
          <p:cNvCxnSpPr>
            <a:endCxn id="675" idx="3"/>
          </p:cNvCxnSpPr>
          <p:nvPr/>
        </p:nvCxnSpPr>
        <p:spPr>
          <a:xfrm flipH="1">
            <a:off x="4357605" y="3248392"/>
            <a:ext cx="195600" cy="22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as an Asset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287" y="1746038"/>
            <a:ext cx="1651425" cy="16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51650" y="1422750"/>
            <a:ext cx="2518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Large organizations license and use several software for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development, administration and management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51650" y="3376925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Most software is Sold as a Service (SaaS) nowadays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375213" y="4273900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 piece of software can be a fixed asset for an organization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176750" y="1422750"/>
            <a:ext cx="25185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Office building, machinery, etc. are tangible assets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173096" y="3343835"/>
            <a:ext cx="2518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is an intangible asset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3797135" y="1566265"/>
            <a:ext cx="319200" cy="3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/>
          <p:cNvCxnSpPr/>
          <p:nvPr/>
        </p:nvCxnSpPr>
        <p:spPr>
          <a:xfrm>
            <a:off x="3167225" y="1572275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4" name="Google Shape;74;p14"/>
          <p:cNvSpPr/>
          <p:nvPr/>
        </p:nvSpPr>
        <p:spPr>
          <a:xfrm>
            <a:off x="3136331" y="1457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4"/>
          <p:cNvCxnSpPr/>
          <p:nvPr/>
        </p:nvCxnSpPr>
        <p:spPr>
          <a:xfrm flipH="1">
            <a:off x="3817444" y="3284940"/>
            <a:ext cx="364800" cy="2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6" name="Google Shape;76;p14"/>
          <p:cNvCxnSpPr/>
          <p:nvPr/>
        </p:nvCxnSpPr>
        <p:spPr>
          <a:xfrm>
            <a:off x="3167225" y="3539675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7" name="Google Shape;77;p14"/>
          <p:cNvSpPr/>
          <p:nvPr/>
        </p:nvSpPr>
        <p:spPr>
          <a:xfrm>
            <a:off x="3136331" y="34390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4"/>
          <p:cNvCxnSpPr/>
          <p:nvPr/>
        </p:nvCxnSpPr>
        <p:spPr>
          <a:xfrm flipH="1">
            <a:off x="5069880" y="1587956"/>
            <a:ext cx="316800" cy="34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9" name="Google Shape;79;p14"/>
          <p:cNvCxnSpPr/>
          <p:nvPr/>
        </p:nvCxnSpPr>
        <p:spPr>
          <a:xfrm>
            <a:off x="5397700" y="1568905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0" name="Google Shape;80;p14"/>
          <p:cNvSpPr/>
          <p:nvPr/>
        </p:nvSpPr>
        <p:spPr>
          <a:xfrm>
            <a:off x="5931335" y="146826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14"/>
          <p:cNvCxnSpPr/>
          <p:nvPr/>
        </p:nvCxnSpPr>
        <p:spPr>
          <a:xfrm rot="10800000">
            <a:off x="5036660" y="3245465"/>
            <a:ext cx="324000" cy="2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2" name="Google Shape;82;p14"/>
          <p:cNvCxnSpPr/>
          <p:nvPr/>
        </p:nvCxnSpPr>
        <p:spPr>
          <a:xfrm>
            <a:off x="5360650" y="3496575"/>
            <a:ext cx="63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3" name="Google Shape;83;p14"/>
          <p:cNvSpPr/>
          <p:nvPr/>
        </p:nvSpPr>
        <p:spPr>
          <a:xfrm>
            <a:off x="5931335" y="339591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4"/>
          <p:cNvCxnSpPr/>
          <p:nvPr/>
        </p:nvCxnSpPr>
        <p:spPr>
          <a:xfrm>
            <a:off x="4631775" y="3371513"/>
            <a:ext cx="54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5" name="Google Shape;85;p14"/>
          <p:cNvSpPr/>
          <p:nvPr/>
        </p:nvSpPr>
        <p:spPr>
          <a:xfrm>
            <a:off x="4533835" y="390026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2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Who monitors the Miner?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03" name="Google Shape;7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875" y="1033050"/>
            <a:ext cx="3665250" cy="3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32"/>
          <p:cNvSpPr/>
          <p:nvPr/>
        </p:nvSpPr>
        <p:spPr>
          <a:xfrm>
            <a:off x="551656" y="1328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551656" y="18372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555331" y="238808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 txBox="1"/>
          <p:nvPr/>
        </p:nvSpPr>
        <p:spPr>
          <a:xfrm>
            <a:off x="830550" y="1233625"/>
            <a:ext cx="4298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Miner has access to all transactions in network and is responsible for ensuring integrity of blockchain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8" name="Google Shape;708;p32"/>
          <p:cNvSpPr txBox="1"/>
          <p:nvPr/>
        </p:nvSpPr>
        <p:spPr>
          <a:xfrm>
            <a:off x="823450" y="1747275"/>
            <a:ext cx="36651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This leads to the question: who monitors the monitor?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9" name="Google Shape;709;p32"/>
          <p:cNvSpPr txBox="1"/>
          <p:nvPr/>
        </p:nvSpPr>
        <p:spPr>
          <a:xfrm>
            <a:off x="835900" y="2281950"/>
            <a:ext cx="366510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Many miners!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❏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Each miner independently maintains the blockchain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❏"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Verification works by taking majority vote among all miners’ responses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10" name="Google Shape;710;p32"/>
          <p:cNvCxnSpPr/>
          <p:nvPr/>
        </p:nvCxnSpPr>
        <p:spPr>
          <a:xfrm>
            <a:off x="4725481" y="1033055"/>
            <a:ext cx="0" cy="34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3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3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3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Notes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18" name="Google Shape;7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725"/>
            <a:ext cx="9144000" cy="42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3"/>
          <p:cNvSpPr txBox="1"/>
          <p:nvPr/>
        </p:nvSpPr>
        <p:spPr>
          <a:xfrm>
            <a:off x="2117800" y="1490845"/>
            <a:ext cx="2305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Miner stores all transactions that took place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0" name="Google Shape;720;p33"/>
          <p:cNvSpPr/>
          <p:nvPr/>
        </p:nvSpPr>
        <p:spPr>
          <a:xfrm>
            <a:off x="1853206" y="1603985"/>
            <a:ext cx="183000" cy="183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3"/>
          <p:cNvSpPr/>
          <p:nvPr/>
        </p:nvSpPr>
        <p:spPr>
          <a:xfrm>
            <a:off x="1863225" y="2137385"/>
            <a:ext cx="183000" cy="183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3"/>
          <p:cNvSpPr/>
          <p:nvPr/>
        </p:nvSpPr>
        <p:spPr>
          <a:xfrm>
            <a:off x="1872233" y="2660766"/>
            <a:ext cx="183000" cy="183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3"/>
          <p:cNvSpPr txBox="1"/>
          <p:nvPr/>
        </p:nvSpPr>
        <p:spPr>
          <a:xfrm>
            <a:off x="2115779" y="2038098"/>
            <a:ext cx="2305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Hashing and encryption enables peers to trust the miner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4" name="Google Shape;724;p33"/>
          <p:cNvSpPr txBox="1"/>
          <p:nvPr/>
        </p:nvSpPr>
        <p:spPr>
          <a:xfrm>
            <a:off x="2124787" y="2551525"/>
            <a:ext cx="2305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Ledger completion depends on participating organizations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5" name="Google Shape;725;p33"/>
          <p:cNvSpPr/>
          <p:nvPr/>
        </p:nvSpPr>
        <p:spPr>
          <a:xfrm>
            <a:off x="1875268" y="3177160"/>
            <a:ext cx="183000" cy="183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3"/>
          <p:cNvSpPr txBox="1"/>
          <p:nvPr/>
        </p:nvSpPr>
        <p:spPr>
          <a:xfrm>
            <a:off x="2127825" y="3067925"/>
            <a:ext cx="23052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If an organization owns licenses for a piece of software, but seller is not in network, ledger is not fully complete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7" name="Google Shape;727;p33"/>
          <p:cNvSpPr/>
          <p:nvPr/>
        </p:nvSpPr>
        <p:spPr>
          <a:xfrm>
            <a:off x="1874263" y="4037495"/>
            <a:ext cx="183000" cy="1830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3"/>
          <p:cNvSpPr txBox="1"/>
          <p:nvPr/>
        </p:nvSpPr>
        <p:spPr>
          <a:xfrm>
            <a:off x="2126817" y="3928254"/>
            <a:ext cx="2305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Larger network = better ledgers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4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4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4"/>
          <p:cNvSpPr txBox="1"/>
          <p:nvPr/>
        </p:nvSpPr>
        <p:spPr>
          <a:xfrm>
            <a:off x="607675" y="220600"/>
            <a:ext cx="7367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36" name="Google Shape;7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233" y="1167297"/>
            <a:ext cx="1617650" cy="16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4"/>
          <p:cNvSpPr/>
          <p:nvPr/>
        </p:nvSpPr>
        <p:spPr>
          <a:xfrm>
            <a:off x="607675" y="3761275"/>
            <a:ext cx="1897200" cy="871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solved the problem of software asset tracking and management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8" name="Google Shape;738;p34"/>
          <p:cNvSpPr/>
          <p:nvPr/>
        </p:nvSpPr>
        <p:spPr>
          <a:xfrm>
            <a:off x="3623400" y="3761275"/>
            <a:ext cx="1897200" cy="871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Single solution for all users, not just one organization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9" name="Google Shape;739;p34"/>
          <p:cNvSpPr/>
          <p:nvPr/>
        </p:nvSpPr>
        <p:spPr>
          <a:xfrm>
            <a:off x="6639125" y="3761275"/>
            <a:ext cx="1897200" cy="871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Blockchain technology is center piece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40" name="Google Shape;740;p34"/>
          <p:cNvCxnSpPr/>
          <p:nvPr/>
        </p:nvCxnSpPr>
        <p:spPr>
          <a:xfrm>
            <a:off x="1753800" y="2195000"/>
            <a:ext cx="18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34"/>
          <p:cNvCxnSpPr/>
          <p:nvPr/>
        </p:nvCxnSpPr>
        <p:spPr>
          <a:xfrm>
            <a:off x="5689550" y="2195000"/>
            <a:ext cx="182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2" name="Google Shape;742;p34"/>
          <p:cNvCxnSpPr/>
          <p:nvPr/>
        </p:nvCxnSpPr>
        <p:spPr>
          <a:xfrm>
            <a:off x="1731725" y="2195000"/>
            <a:ext cx="0" cy="13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34"/>
          <p:cNvCxnSpPr/>
          <p:nvPr/>
        </p:nvCxnSpPr>
        <p:spPr>
          <a:xfrm>
            <a:off x="7509650" y="2195000"/>
            <a:ext cx="0" cy="13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34"/>
          <p:cNvCxnSpPr/>
          <p:nvPr/>
        </p:nvCxnSpPr>
        <p:spPr>
          <a:xfrm>
            <a:off x="4594050" y="2870513"/>
            <a:ext cx="0" cy="8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45" name="Google Shape;745;p34"/>
          <p:cNvSpPr/>
          <p:nvPr/>
        </p:nvSpPr>
        <p:spPr>
          <a:xfrm>
            <a:off x="1694656" y="3538035"/>
            <a:ext cx="91500" cy="915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4"/>
          <p:cNvSpPr/>
          <p:nvPr/>
        </p:nvSpPr>
        <p:spPr>
          <a:xfrm>
            <a:off x="4546135" y="3581145"/>
            <a:ext cx="91500" cy="915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4"/>
          <p:cNvSpPr/>
          <p:nvPr/>
        </p:nvSpPr>
        <p:spPr>
          <a:xfrm>
            <a:off x="7463796" y="3568092"/>
            <a:ext cx="91500" cy="915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851087" y="1935713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989520" y="1200275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851087" y="3130383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250677" y="1458526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4989520" y="3712809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5994544" y="3268330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512604" y="2494106"/>
            <a:ext cx="374400" cy="3573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cxnSp>
        <p:nvCxnSpPr>
          <p:cNvPr id="99" name="Google Shape;99;p15"/>
          <p:cNvCxnSpPr>
            <a:endCxn id="93" idx="2"/>
          </p:cNvCxnSpPr>
          <p:nvPr/>
        </p:nvCxnSpPr>
        <p:spPr>
          <a:xfrm rot="10800000" flipH="1">
            <a:off x="4188220" y="1378925"/>
            <a:ext cx="801300" cy="605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5"/>
          <p:cNvCxnSpPr>
            <a:endCxn id="95" idx="2"/>
          </p:cNvCxnSpPr>
          <p:nvPr/>
        </p:nvCxnSpPr>
        <p:spPr>
          <a:xfrm>
            <a:off x="5363877" y="1348276"/>
            <a:ext cx="886800" cy="288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5"/>
          <p:cNvCxnSpPr>
            <a:endCxn id="98" idx="0"/>
          </p:cNvCxnSpPr>
          <p:nvPr/>
        </p:nvCxnSpPr>
        <p:spPr>
          <a:xfrm>
            <a:off x="6512604" y="1815806"/>
            <a:ext cx="187200" cy="678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5"/>
          <p:cNvCxnSpPr>
            <a:endCxn id="97" idx="6"/>
          </p:cNvCxnSpPr>
          <p:nvPr/>
        </p:nvCxnSpPr>
        <p:spPr>
          <a:xfrm flipH="1">
            <a:off x="6368944" y="2851480"/>
            <a:ext cx="330900" cy="5955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5"/>
          <p:cNvCxnSpPr>
            <a:endCxn id="96" idx="6"/>
          </p:cNvCxnSpPr>
          <p:nvPr/>
        </p:nvCxnSpPr>
        <p:spPr>
          <a:xfrm flipH="1">
            <a:off x="5363920" y="3593559"/>
            <a:ext cx="711600" cy="297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5"/>
          <p:cNvCxnSpPr>
            <a:stCxn id="96" idx="2"/>
          </p:cNvCxnSpPr>
          <p:nvPr/>
        </p:nvCxnSpPr>
        <p:spPr>
          <a:xfrm rot="10800000">
            <a:off x="4124620" y="3457959"/>
            <a:ext cx="864900" cy="4335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5"/>
          <p:cNvCxnSpPr>
            <a:stCxn id="92" idx="4"/>
            <a:endCxn id="94" idx="0"/>
          </p:cNvCxnSpPr>
          <p:nvPr/>
        </p:nvCxnSpPr>
        <p:spPr>
          <a:xfrm>
            <a:off x="4038287" y="2293013"/>
            <a:ext cx="0" cy="837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5"/>
          <p:cNvCxnSpPr>
            <a:stCxn id="97" idx="1"/>
            <a:endCxn id="92" idx="5"/>
          </p:cNvCxnSpPr>
          <p:nvPr/>
        </p:nvCxnSpPr>
        <p:spPr>
          <a:xfrm rot="10800000">
            <a:off x="4170774" y="2240656"/>
            <a:ext cx="1878600" cy="1080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5"/>
          <p:cNvCxnSpPr>
            <a:stCxn id="92" idx="6"/>
            <a:endCxn id="97" idx="0"/>
          </p:cNvCxnSpPr>
          <p:nvPr/>
        </p:nvCxnSpPr>
        <p:spPr>
          <a:xfrm>
            <a:off x="4225487" y="2114363"/>
            <a:ext cx="1956300" cy="1154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5"/>
          <p:cNvCxnSpPr>
            <a:stCxn id="92" idx="6"/>
            <a:endCxn id="95" idx="3"/>
          </p:cNvCxnSpPr>
          <p:nvPr/>
        </p:nvCxnSpPr>
        <p:spPr>
          <a:xfrm rot="10800000" flipH="1">
            <a:off x="4225487" y="1763363"/>
            <a:ext cx="2079900" cy="351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5"/>
          <p:cNvCxnSpPr>
            <a:stCxn id="93" idx="5"/>
            <a:endCxn id="98" idx="1"/>
          </p:cNvCxnSpPr>
          <p:nvPr/>
        </p:nvCxnSpPr>
        <p:spPr>
          <a:xfrm>
            <a:off x="5309091" y="1505250"/>
            <a:ext cx="1258200" cy="10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5"/>
          <p:cNvCxnSpPr>
            <a:stCxn id="93" idx="4"/>
            <a:endCxn id="94" idx="7"/>
          </p:cNvCxnSpPr>
          <p:nvPr/>
        </p:nvCxnSpPr>
        <p:spPr>
          <a:xfrm flipH="1">
            <a:off x="4170520" y="1557575"/>
            <a:ext cx="1006200" cy="1625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stCxn id="93" idx="4"/>
            <a:endCxn id="96" idx="0"/>
          </p:cNvCxnSpPr>
          <p:nvPr/>
        </p:nvCxnSpPr>
        <p:spPr>
          <a:xfrm>
            <a:off x="5176720" y="1557575"/>
            <a:ext cx="0" cy="2155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5"/>
          <p:cNvCxnSpPr>
            <a:stCxn id="94" idx="6"/>
            <a:endCxn id="97" idx="2"/>
          </p:cNvCxnSpPr>
          <p:nvPr/>
        </p:nvCxnSpPr>
        <p:spPr>
          <a:xfrm>
            <a:off x="4225487" y="3309033"/>
            <a:ext cx="1769100" cy="138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5"/>
          <p:cNvSpPr txBox="1"/>
          <p:nvPr/>
        </p:nvSpPr>
        <p:spPr>
          <a:xfrm>
            <a:off x="952125" y="2665676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Organizations have buyer seller relationships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Software Licenses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551656" y="132823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551656" y="204481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948450" y="1233350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Organizations buy licenses to use softwares from other organizations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948450" y="1984575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License agreements are transactional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555331" y="2769085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55331" y="3485660"/>
            <a:ext cx="201300" cy="201300"/>
          </a:xfrm>
          <a:prstGeom prst="ellipse">
            <a:avLst/>
          </a:prstGeom>
          <a:solidFill>
            <a:srgbClr val="FF9900"/>
          </a:solidFill>
          <a:ln>
            <a:noFill/>
          </a:ln>
          <a:effectLst>
            <a:outerShdw blurRad="57150" dist="19050" dir="5400000" algn="bl" rotWithShape="0">
              <a:srgbClr val="666666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952125" y="3393346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Relationships form a network of software licenses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944350" y="4164646"/>
            <a:ext cx="2518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Example of Network diagram</a:t>
            </a:r>
            <a:endParaRPr sz="10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3512163" y="1233350"/>
            <a:ext cx="0" cy="28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5"/>
          <p:cNvCxnSpPr/>
          <p:nvPr/>
        </p:nvCxnSpPr>
        <p:spPr>
          <a:xfrm>
            <a:off x="7128038" y="1194750"/>
            <a:ext cx="0" cy="28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/>
          <p:nvPr/>
        </p:nvSpPr>
        <p:spPr>
          <a:xfrm>
            <a:off x="7457025" y="1200275"/>
            <a:ext cx="1293300" cy="177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7588020" y="1250225"/>
            <a:ext cx="183000" cy="1830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886250" y="1192775"/>
            <a:ext cx="5916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Org 1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7586900" y="1590225"/>
            <a:ext cx="183000" cy="1830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7885129" y="1532775"/>
            <a:ext cx="5916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Org 2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>
            <a:off x="7588025" y="2052811"/>
            <a:ext cx="254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5"/>
          <p:cNvSpPr txBox="1"/>
          <p:nvPr/>
        </p:nvSpPr>
        <p:spPr>
          <a:xfrm>
            <a:off x="7885575" y="1878326"/>
            <a:ext cx="864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Transaction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7591641" y="2277224"/>
            <a:ext cx="183000" cy="1830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597930" y="2662590"/>
            <a:ext cx="183000" cy="183000"/>
          </a:xfrm>
          <a:prstGeom prst="ellipse">
            <a:avLst/>
          </a:prstGeom>
          <a:solidFill>
            <a:srgbClr val="6FA8D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5"/>
          <p:cNvCxnSpPr>
            <a:stCxn id="132" idx="4"/>
            <a:endCxn id="133" idx="0"/>
          </p:cNvCxnSpPr>
          <p:nvPr/>
        </p:nvCxnSpPr>
        <p:spPr>
          <a:xfrm>
            <a:off x="7683141" y="2460224"/>
            <a:ext cx="6300" cy="2025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5"/>
          <p:cNvSpPr txBox="1"/>
          <p:nvPr/>
        </p:nvSpPr>
        <p:spPr>
          <a:xfrm>
            <a:off x="7885575" y="2200025"/>
            <a:ext cx="5415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Seller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7892133" y="2596955"/>
            <a:ext cx="591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Buyer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Business Problem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 t="7077" b="693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551650" y="1328225"/>
            <a:ext cx="827100" cy="7896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551650" y="2117825"/>
            <a:ext cx="827100" cy="789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551650" y="2907425"/>
            <a:ext cx="827100" cy="789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551650" y="3697025"/>
            <a:ext cx="827100" cy="789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1489025" y="1418644"/>
            <a:ext cx="3264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Hundreds of teams and projects in large organizations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1484994" y="2221054"/>
            <a:ext cx="3264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Each team can autonomously license software i.e. decentralized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1485000" y="2787100"/>
            <a:ext cx="32649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There is a high possibility of ::</a:t>
            </a:r>
            <a:endParaRPr sz="1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Duplicate licenses</a:t>
            </a:r>
            <a:endParaRPr sz="1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Unused licenses post project </a:t>
            </a:r>
            <a:endParaRPr sz="1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completion/ team dissolved</a:t>
            </a:r>
            <a:endParaRPr sz="1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Subscription fee for unused licenses</a:t>
            </a:r>
            <a:endParaRPr sz="11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489019" y="3909821"/>
            <a:ext cx="3264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Thousands of unused licenses =  millions of dollars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48" y="1519737"/>
            <a:ext cx="441300" cy="4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25" y="2185350"/>
            <a:ext cx="654550" cy="6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90" y="3081575"/>
            <a:ext cx="441300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551" y="3871175"/>
            <a:ext cx="441300" cy="4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Management Challenges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716563" y="1506475"/>
            <a:ext cx="1500000" cy="96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4470238" y="1506475"/>
            <a:ext cx="1500000" cy="966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4470238" y="2671025"/>
            <a:ext cx="1500000" cy="966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2716563" y="2671025"/>
            <a:ext cx="1500000" cy="966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323050" y="1390649"/>
            <a:ext cx="22281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License Issue</a:t>
            </a:r>
            <a:endParaRPr sz="1200" b="1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Licenses not managed by centralized team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334954" y="2527632"/>
            <a:ext cx="22281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Inventory Issue</a:t>
            </a:r>
            <a:endParaRPr sz="1200" b="1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No inventory of licenses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6057575" y="1390648"/>
            <a:ext cx="22281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Ownership Issue</a:t>
            </a:r>
            <a:endParaRPr sz="12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Licenses data owned by software seller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055550" y="2549677"/>
            <a:ext cx="22281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Data Issue</a:t>
            </a:r>
            <a:endParaRPr sz="1200" b="1"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Creation of inventory of licenses is complex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Organizations should contact sellers to get data on licenses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Renewals and/expirations happen - data is dynamic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849" y="1754463"/>
            <a:ext cx="723462" cy="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875" y="1730273"/>
            <a:ext cx="534755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9200" y="2875273"/>
            <a:ext cx="534750" cy="55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2875" y="2886655"/>
            <a:ext cx="534749" cy="5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311700" y="2079143"/>
            <a:ext cx="8520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we solve this?</a:t>
            </a:r>
            <a:endParaRPr sz="5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A New Approach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0" y="739000"/>
            <a:ext cx="9144003" cy="44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>
            <a:off x="1293475" y="1664900"/>
            <a:ext cx="3145200" cy="2552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Reimagine buying of software asset (the licenses) as a transaction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Seller of software has data on these transactions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4855825" y="1664900"/>
            <a:ext cx="3145200" cy="2552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sellers share this data, buyers can build a portfolio of assets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But, direct peer-to-peer sharing has many problems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Concerns to New Approach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" name="Google Shape;199;p20"/>
          <p:cNvCxnSpPr/>
          <p:nvPr/>
        </p:nvCxnSpPr>
        <p:spPr>
          <a:xfrm>
            <a:off x="724900" y="1070125"/>
            <a:ext cx="0" cy="3584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0"/>
          <p:cNvSpPr/>
          <p:nvPr/>
        </p:nvSpPr>
        <p:spPr>
          <a:xfrm>
            <a:off x="673150" y="13376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882425" y="13045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Sellers must share their sales records with outside party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73150" y="21748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882425" y="21417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Transactions should be delivered only to buyer, not any other party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673150" y="30451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882425" y="30120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System design issues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73150" y="39485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882425" y="39154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Extra work on writing data sharing programs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4561350" y="1070125"/>
            <a:ext cx="0" cy="2658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0"/>
          <p:cNvSpPr/>
          <p:nvPr/>
        </p:nvSpPr>
        <p:spPr>
          <a:xfrm>
            <a:off x="4509600" y="13376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4718875" y="13045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No defined standards – every seller independently must design software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4509600" y="21748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 txBox="1"/>
          <p:nvPr/>
        </p:nvSpPr>
        <p:spPr>
          <a:xfrm>
            <a:off x="4718875" y="21417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Privacy and security when sharing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4509600" y="3045150"/>
            <a:ext cx="103500" cy="3969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/>
          <p:nvPr/>
        </p:nvSpPr>
        <p:spPr>
          <a:xfrm>
            <a:off x="4718875" y="3012060"/>
            <a:ext cx="3121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Integrity, tamper-proof and validity of transactions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0" y="220603"/>
            <a:ext cx="441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494340" y="220603"/>
            <a:ext cx="57300" cy="518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607675" y="220600"/>
            <a:ext cx="63534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Blockchain to address the concerns</a:t>
            </a:r>
            <a:endParaRPr sz="24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3643128" y="2174650"/>
            <a:ext cx="1698600" cy="1578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Blockchain is a technology to share transactions in a trusted, safe, secure and private way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" name="Google Shape;223;p21"/>
          <p:cNvSpPr/>
          <p:nvPr/>
        </p:nvSpPr>
        <p:spPr>
          <a:xfrm rot="-5400000">
            <a:off x="5052228" y="2159100"/>
            <a:ext cx="2371500" cy="1605000"/>
          </a:xfrm>
          <a:prstGeom prst="trapezoid">
            <a:avLst>
              <a:gd name="adj" fmla="val 25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"/>
          <p:cNvSpPr/>
          <p:nvPr/>
        </p:nvSpPr>
        <p:spPr>
          <a:xfrm rot="-5400000">
            <a:off x="6355578" y="2097725"/>
            <a:ext cx="3277200" cy="1719900"/>
          </a:xfrm>
          <a:prstGeom prst="trapezoid">
            <a:avLst>
              <a:gd name="adj" fmla="val 25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881" y="2383225"/>
            <a:ext cx="377075" cy="3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5435478" y="2812719"/>
            <a:ext cx="16050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Buyers and sellers become peers or users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a network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7101953" y="2237225"/>
            <a:ext cx="1698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marR="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blockchain “miner” records transactions             as a chain of events</a:t>
            </a:r>
            <a:endParaRPr sz="1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65760" marR="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Miner facilitates sharing of </a:t>
            </a:r>
            <a:endParaRPr sz="1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   transactions</a:t>
            </a:r>
            <a:endParaRPr sz="1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65760" marR="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/>
              <a:buChar char="●"/>
            </a:pPr>
            <a:r>
              <a:rPr lang="en" sz="1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Miner is a place              for sharing license  agreements between all peers</a:t>
            </a:r>
            <a:endParaRPr sz="1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207" y="1797899"/>
            <a:ext cx="5184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5">
            <a:alphaModFix/>
          </a:blip>
          <a:srcRect l="27581" r="25197"/>
          <a:stretch/>
        </p:blipFill>
        <p:spPr>
          <a:xfrm>
            <a:off x="5512728" y="2329113"/>
            <a:ext cx="610439" cy="4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1"/>
          <p:cNvSpPr/>
          <p:nvPr/>
        </p:nvSpPr>
        <p:spPr>
          <a:xfrm rot="5400000">
            <a:off x="1546725" y="2158175"/>
            <a:ext cx="2400300" cy="1605000"/>
          </a:xfrm>
          <a:prstGeom prst="trapezoid">
            <a:avLst>
              <a:gd name="adj" fmla="val 25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5400000">
            <a:off x="-457872" y="2223125"/>
            <a:ext cx="3131700" cy="1485300"/>
          </a:xfrm>
          <a:prstGeom prst="trapezoid">
            <a:avLst>
              <a:gd name="adj" fmla="val 25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1944378" y="2822748"/>
            <a:ext cx="16050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Events are verifiable and immutable in the blockchain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582228" y="2843800"/>
            <a:ext cx="12684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Each user maintains a ledger of their transactions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78" y="2383200"/>
            <a:ext cx="377075" cy="3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61028" y="2417700"/>
            <a:ext cx="284700" cy="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</Words>
  <Application>Microsoft Office PowerPoint</Application>
  <PresentationFormat>On-screen Show (16:9)</PresentationFormat>
  <Paragraphs>331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Roboto Light</vt:lpstr>
      <vt:lpstr>Roboto Medium</vt:lpstr>
      <vt:lpstr>Roboto</vt:lpstr>
      <vt:lpstr>Arial</vt:lpstr>
      <vt:lpstr>Simple Light</vt:lpstr>
      <vt:lpstr>Software License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License Management</dc:title>
  <cp:lastModifiedBy>Krishna Chaitan Kundety</cp:lastModifiedBy>
  <cp:revision>1</cp:revision>
  <dcterms:modified xsi:type="dcterms:W3CDTF">2018-11-05T19:00:27Z</dcterms:modified>
</cp:coreProperties>
</file>